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Proxima Nova" panose="020B0604020202020204" charset="0"/>
      <p:regular r:id="rId20"/>
      <p:bold r:id="rId21"/>
      <p:italic r:id="rId22"/>
      <p:boldItalic r:id="rId23"/>
    </p:embeddedFont>
    <p:embeddedFont>
      <p:font typeface="Roboto"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888" y="5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0:30</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c59de5df63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c59de5df63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be53faee63_0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be53faee63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ebbc094ce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ebbc094c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be53faee6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be53faee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bebbc094c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bebbc094c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bebbc094ce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bebbc094ce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bebbc094ce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bebbc094ce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c55d3f906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c55d3f906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be53faee63_0_4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be53faee63_0_4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85750" algn="l" rtl="0">
              <a:spcBef>
                <a:spcPts val="0"/>
              </a:spcBef>
              <a:spcAft>
                <a:spcPts val="0"/>
              </a:spcAft>
              <a:buSzPts val="900"/>
              <a:buChar char="-"/>
            </a:pPr>
            <a:r>
              <a:rPr lang="en" sz="1150">
                <a:solidFill>
                  <a:schemeClr val="dk1"/>
                </a:solidFill>
              </a:rPr>
              <a:t>Virginia offers the best workforce in the nation, according to the CNBC 2019 America’s Top States for Business study, with the nation’s largest concentration of science, technology, engineering and math (STEM) employees. The state also ranks No. 1 for education, tied with Massachusetts.</a:t>
            </a:r>
            <a:endParaRPr sz="900"/>
          </a:p>
          <a:p>
            <a:pPr marL="457200" lvl="0" indent="-298450" algn="l" rtl="0">
              <a:spcBef>
                <a:spcPts val="0"/>
              </a:spcBef>
              <a:spcAft>
                <a:spcPts val="0"/>
              </a:spcAft>
              <a:buSzPts val="1100"/>
              <a:buChar char="-"/>
            </a:pPr>
            <a:r>
              <a:rPr lang="en"/>
              <a:t>They not only looked for monetary gain they wanted to find somewhere that flourished. (NJ ranked 45th in stable and friendliness in the workplace)</a:t>
            </a:r>
            <a:endParaRPr/>
          </a:p>
          <a:p>
            <a:pPr marL="0" lvl="0" indent="0" algn="l" rtl="0">
              <a:spcBef>
                <a:spcPts val="0"/>
              </a:spcBef>
              <a:spcAft>
                <a:spcPts val="0"/>
              </a:spcAft>
              <a:buNone/>
            </a:pPr>
            <a:r>
              <a:rPr lang="en"/>
              <a:t>1:30</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c55d3f9068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c55d3f9068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0:30</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c592468a00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c592468a00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0:30</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c2d4a97dfd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c2d4a97df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1:00</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c55d3f9068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c55d3f906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1:00</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579e2e4f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579e2e4f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1:00</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bebbc094ce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bebbc094ce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0:30</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bebbc094c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bebbc094c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Dashboard 1:00</a:t>
            </a:r>
            <a:endParaRPr/>
          </a:p>
          <a:p>
            <a:pPr marL="0" lvl="0" indent="0" algn="l" rtl="0">
              <a:spcBef>
                <a:spcPts val="0"/>
              </a:spcBef>
              <a:spcAft>
                <a:spcPts val="0"/>
              </a:spcAft>
              <a:buNone/>
            </a:pPr>
            <a:r>
              <a:rPr lang="en"/>
              <a:t>About/Forecast 1:30</a:t>
            </a:r>
            <a:endParaRPr/>
          </a:p>
          <a:p>
            <a:pPr marL="0" lvl="0" indent="0" algn="l" rtl="0">
              <a:spcBef>
                <a:spcPts val="0"/>
              </a:spcBef>
              <a:spcAft>
                <a:spcPts val="0"/>
              </a:spcAft>
              <a:buNone/>
            </a:pPr>
            <a:r>
              <a:rPr lang="en"/>
              <a:t>Comparison 2:00</a:t>
            </a:r>
            <a:endParaRPr/>
          </a:p>
          <a:p>
            <a:pPr marL="0" lvl="0" indent="0" algn="l" rtl="0">
              <a:spcBef>
                <a:spcPts val="0"/>
              </a:spcBef>
              <a:spcAft>
                <a:spcPts val="0"/>
              </a:spcAft>
              <a:buNone/>
            </a:pPr>
            <a:r>
              <a:rPr lang="en"/>
              <a:t>Info Overview 0:30</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14.png"/><Relationship Id="rId5" Type="http://schemas.openxmlformats.org/officeDocument/2006/relationships/image" Target="../media/image13.jp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8" Type="http://schemas.openxmlformats.org/officeDocument/2006/relationships/hyperlink" Target="https://www.census.gov/library/visualizations/interactive/bfs-annual-state-county.html" TargetMode="External"/><Relationship Id="rId3" Type="http://schemas.openxmlformats.org/officeDocument/2006/relationships/hyperlink" Target="https://www.census.gov/data/datasets/time-series/demo/popest/2010s-total-metro-and-micro-statistical-areas.htm" TargetMode="External"/><Relationship Id="rId7" Type="http://schemas.openxmlformats.org/officeDocument/2006/relationships/hyperlink" Target="https://www.bls.gov/oes/home.htm" TargetMode="External"/><Relationship Id="rId2" Type="http://schemas.openxmlformats.org/officeDocument/2006/relationships/notesSlide" Target="../notesSlides/notesSlide14.xml"/><Relationship Id="rId1" Type="http://schemas.openxmlformats.org/officeDocument/2006/relationships/slideLayout" Target="../slideLayouts/slideLayout11.xml"/><Relationship Id="rId6" Type="http://schemas.openxmlformats.org/officeDocument/2006/relationships/hyperlink" Target="https://api.bls.gov/publicAPI/v2/timeseries/data/" TargetMode="External"/><Relationship Id="rId5" Type="http://schemas.openxmlformats.org/officeDocument/2006/relationships/hyperlink" Target="https://www.bea.gov/data/gdp/gdp-county-metro-and-other-areas" TargetMode="External"/><Relationship Id="rId4" Type="http://schemas.openxmlformats.org/officeDocument/2006/relationships/hyperlink" Target="https://www.bls.gov/lau/#tables"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s://msa-prediction.herokuapp.com" TargetMode="External"/><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The MetroGnomes</a:t>
            </a:r>
            <a:endParaRPr/>
          </a:p>
        </p:txBody>
      </p:sp>
      <p:pic>
        <p:nvPicPr>
          <p:cNvPr id="60" name="Google Shape;60;p13"/>
          <p:cNvPicPr preferRelativeResize="0"/>
          <p:nvPr/>
        </p:nvPicPr>
        <p:blipFill>
          <a:blip r:embed="rId3">
            <a:alphaModFix/>
          </a:blip>
          <a:stretch>
            <a:fillRect/>
          </a:stretch>
        </p:blipFill>
        <p:spPr>
          <a:xfrm>
            <a:off x="6244800" y="578675"/>
            <a:ext cx="2127374" cy="42154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2"/>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Questions?</a:t>
            </a:r>
            <a:endParaRPr/>
          </a:p>
        </p:txBody>
      </p:sp>
      <p:pic>
        <p:nvPicPr>
          <p:cNvPr id="177" name="Google Shape;177;p23"/>
          <p:cNvPicPr preferRelativeResize="0"/>
          <p:nvPr/>
        </p:nvPicPr>
        <p:blipFill>
          <a:blip r:embed="rId3">
            <a:alphaModFix/>
          </a:blip>
          <a:stretch>
            <a:fillRect/>
          </a:stretch>
        </p:blipFill>
        <p:spPr>
          <a:xfrm>
            <a:off x="3736200" y="856674"/>
            <a:ext cx="4728750" cy="3430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4"/>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Appendix</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5"/>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5"/>
          <p:cNvSpPr txBox="1">
            <a:spLocks noGrp="1"/>
          </p:cNvSpPr>
          <p:nvPr>
            <p:ph type="title" idx="4294967295"/>
          </p:nvPr>
        </p:nvSpPr>
        <p:spPr>
          <a:xfrm>
            <a:off x="311700" y="82900"/>
            <a:ext cx="8520600" cy="6570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solidFill>
                  <a:srgbClr val="FFFFFF"/>
                </a:solidFill>
              </a:rPr>
              <a:t>Who Are the “Metro-Gnomes’:</a:t>
            </a:r>
            <a:endParaRPr>
              <a:solidFill>
                <a:srgbClr val="FFFFFF"/>
              </a:solidFill>
            </a:endParaRPr>
          </a:p>
          <a:p>
            <a:pPr marL="0" lvl="0" indent="0" algn="ctr" rtl="0">
              <a:spcBef>
                <a:spcPts val="400"/>
              </a:spcBef>
              <a:spcAft>
                <a:spcPts val="0"/>
              </a:spcAft>
              <a:buNone/>
            </a:pPr>
            <a:r>
              <a:rPr lang="en" sz="1911">
                <a:solidFill>
                  <a:srgbClr val="FFFFFF"/>
                </a:solidFill>
              </a:rPr>
              <a:t>A team of student data scientists trying to solve one of the top questions by corporations, real estaters and millennials. </a:t>
            </a:r>
            <a:endParaRPr sz="1911">
              <a:solidFill>
                <a:srgbClr val="FFFFFF"/>
              </a:solidFill>
            </a:endParaRPr>
          </a:p>
          <a:p>
            <a:pPr marL="0" lvl="0" indent="0" algn="ctr" rtl="0">
              <a:spcBef>
                <a:spcPts val="400"/>
              </a:spcBef>
              <a:spcAft>
                <a:spcPts val="400"/>
              </a:spcAft>
              <a:buNone/>
            </a:pPr>
            <a:endParaRPr sz="1600" i="1"/>
          </a:p>
        </p:txBody>
      </p:sp>
      <p:sp>
        <p:nvSpPr>
          <p:cNvPr id="189" name="Google Shape;189;p25"/>
          <p:cNvSpPr txBox="1">
            <a:spLocks noGrp="1"/>
          </p:cNvSpPr>
          <p:nvPr>
            <p:ph type="title" idx="4294967295"/>
          </p:nvPr>
        </p:nvSpPr>
        <p:spPr>
          <a:xfrm>
            <a:off x="271650" y="2676173"/>
            <a:ext cx="1867800" cy="4431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sz="1800"/>
              <a:t>Stephanie Paul</a:t>
            </a:r>
            <a:endParaRPr sz="1800">
              <a:solidFill>
                <a:schemeClr val="dk1"/>
              </a:solidFill>
            </a:endParaRPr>
          </a:p>
        </p:txBody>
      </p:sp>
      <p:sp>
        <p:nvSpPr>
          <p:cNvPr id="190" name="Google Shape;190;p25"/>
          <p:cNvSpPr txBox="1">
            <a:spLocks noGrp="1"/>
          </p:cNvSpPr>
          <p:nvPr>
            <p:ph type="title" idx="4294967295"/>
          </p:nvPr>
        </p:nvSpPr>
        <p:spPr>
          <a:xfrm>
            <a:off x="382275" y="4700350"/>
            <a:ext cx="1867800" cy="4431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sz="1800"/>
              <a:t>Patrick Enlow</a:t>
            </a:r>
            <a:endParaRPr sz="1800">
              <a:solidFill>
                <a:schemeClr val="dk1"/>
              </a:solidFill>
            </a:endParaRPr>
          </a:p>
        </p:txBody>
      </p:sp>
      <p:sp>
        <p:nvSpPr>
          <p:cNvPr id="191" name="Google Shape;191;p25"/>
          <p:cNvSpPr txBox="1">
            <a:spLocks noGrp="1"/>
          </p:cNvSpPr>
          <p:nvPr>
            <p:ph type="title" idx="4294967295"/>
          </p:nvPr>
        </p:nvSpPr>
        <p:spPr>
          <a:xfrm>
            <a:off x="3683738" y="4564750"/>
            <a:ext cx="2022300" cy="578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a:t>McKenzie Kilburn</a:t>
            </a:r>
            <a:endParaRPr sz="1800">
              <a:solidFill>
                <a:schemeClr val="dk1"/>
              </a:solidFill>
            </a:endParaRPr>
          </a:p>
        </p:txBody>
      </p:sp>
      <p:sp>
        <p:nvSpPr>
          <p:cNvPr id="192" name="Google Shape;192;p25"/>
          <p:cNvSpPr txBox="1">
            <a:spLocks noGrp="1"/>
          </p:cNvSpPr>
          <p:nvPr>
            <p:ph type="title" idx="4294967295"/>
          </p:nvPr>
        </p:nvSpPr>
        <p:spPr>
          <a:xfrm>
            <a:off x="6885590" y="4564794"/>
            <a:ext cx="2022300" cy="578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a:t>Cat de Rohan</a:t>
            </a:r>
            <a:endParaRPr sz="1800">
              <a:solidFill>
                <a:schemeClr val="dk1"/>
              </a:solidFill>
            </a:endParaRPr>
          </a:p>
        </p:txBody>
      </p:sp>
      <p:sp>
        <p:nvSpPr>
          <p:cNvPr id="193" name="Google Shape;193;p25"/>
          <p:cNvSpPr txBox="1">
            <a:spLocks noGrp="1"/>
          </p:cNvSpPr>
          <p:nvPr>
            <p:ph type="title" idx="4294967295"/>
          </p:nvPr>
        </p:nvSpPr>
        <p:spPr>
          <a:xfrm>
            <a:off x="7074600" y="2540594"/>
            <a:ext cx="2022300" cy="578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1800"/>
              <a:t>Andrej Arsovski </a:t>
            </a:r>
            <a:endParaRPr sz="1800">
              <a:solidFill>
                <a:schemeClr val="dk1"/>
              </a:solidFill>
            </a:endParaRPr>
          </a:p>
        </p:txBody>
      </p:sp>
      <p:sp>
        <p:nvSpPr>
          <p:cNvPr id="194" name="Google Shape;194;p25"/>
          <p:cNvSpPr txBox="1">
            <a:spLocks noGrp="1"/>
          </p:cNvSpPr>
          <p:nvPr>
            <p:ph type="title" idx="4294967295"/>
          </p:nvPr>
        </p:nvSpPr>
        <p:spPr>
          <a:xfrm>
            <a:off x="3683750" y="2574469"/>
            <a:ext cx="2022300" cy="578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a:t>Josh Severin</a:t>
            </a:r>
            <a:endParaRPr sz="1800">
              <a:solidFill>
                <a:schemeClr val="dk1"/>
              </a:solidFill>
            </a:endParaRPr>
          </a:p>
        </p:txBody>
      </p:sp>
      <p:pic>
        <p:nvPicPr>
          <p:cNvPr id="195" name="Google Shape;195;p25"/>
          <p:cNvPicPr preferRelativeResize="0"/>
          <p:nvPr/>
        </p:nvPicPr>
        <p:blipFill>
          <a:blip r:embed="rId3">
            <a:alphaModFix/>
          </a:blip>
          <a:stretch>
            <a:fillRect/>
          </a:stretch>
        </p:blipFill>
        <p:spPr>
          <a:xfrm>
            <a:off x="415050" y="3119362"/>
            <a:ext cx="1581000" cy="1581000"/>
          </a:xfrm>
          <a:prstGeom prst="rect">
            <a:avLst/>
          </a:prstGeom>
          <a:noFill/>
          <a:ln>
            <a:noFill/>
          </a:ln>
        </p:spPr>
      </p:pic>
      <p:pic>
        <p:nvPicPr>
          <p:cNvPr id="196" name="Google Shape;196;p25"/>
          <p:cNvPicPr preferRelativeResize="0"/>
          <p:nvPr/>
        </p:nvPicPr>
        <p:blipFill>
          <a:blip r:embed="rId4">
            <a:alphaModFix/>
          </a:blip>
          <a:stretch>
            <a:fillRect/>
          </a:stretch>
        </p:blipFill>
        <p:spPr>
          <a:xfrm>
            <a:off x="3904400" y="1234400"/>
            <a:ext cx="1581000" cy="1581000"/>
          </a:xfrm>
          <a:prstGeom prst="rect">
            <a:avLst/>
          </a:prstGeom>
          <a:noFill/>
          <a:ln>
            <a:noFill/>
          </a:ln>
        </p:spPr>
      </p:pic>
      <p:pic>
        <p:nvPicPr>
          <p:cNvPr id="197" name="Google Shape;197;p25"/>
          <p:cNvPicPr preferRelativeResize="0"/>
          <p:nvPr/>
        </p:nvPicPr>
        <p:blipFill rotWithShape="1">
          <a:blip r:embed="rId5">
            <a:alphaModFix/>
          </a:blip>
          <a:srcRect t="12502" b="12495"/>
          <a:stretch/>
        </p:blipFill>
        <p:spPr>
          <a:xfrm>
            <a:off x="3946600" y="3174500"/>
            <a:ext cx="1514102" cy="1514097"/>
          </a:xfrm>
          <a:prstGeom prst="rect">
            <a:avLst/>
          </a:prstGeom>
          <a:noFill/>
          <a:ln>
            <a:noFill/>
          </a:ln>
        </p:spPr>
      </p:pic>
      <p:pic>
        <p:nvPicPr>
          <p:cNvPr id="198" name="Google Shape;198;p25"/>
          <p:cNvPicPr preferRelativeResize="0"/>
          <p:nvPr/>
        </p:nvPicPr>
        <p:blipFill>
          <a:blip r:embed="rId6">
            <a:alphaModFix/>
          </a:blip>
          <a:stretch>
            <a:fillRect/>
          </a:stretch>
        </p:blipFill>
        <p:spPr>
          <a:xfrm>
            <a:off x="7139700" y="1267850"/>
            <a:ext cx="1514100" cy="1514100"/>
          </a:xfrm>
          <a:prstGeom prst="rect">
            <a:avLst/>
          </a:prstGeom>
          <a:noFill/>
          <a:ln>
            <a:noFill/>
          </a:ln>
        </p:spPr>
      </p:pic>
      <p:pic>
        <p:nvPicPr>
          <p:cNvPr id="199" name="Google Shape;199;p25"/>
          <p:cNvPicPr preferRelativeResize="0"/>
          <p:nvPr/>
        </p:nvPicPr>
        <p:blipFill rotWithShape="1">
          <a:blip r:embed="rId7">
            <a:alphaModFix/>
          </a:blip>
          <a:srcRect l="9966" t="8931" r="15490" b="32344"/>
          <a:stretch/>
        </p:blipFill>
        <p:spPr>
          <a:xfrm>
            <a:off x="448500" y="1191600"/>
            <a:ext cx="1514099" cy="1590356"/>
          </a:xfrm>
          <a:prstGeom prst="rect">
            <a:avLst/>
          </a:prstGeom>
          <a:noFill/>
          <a:ln>
            <a:noFill/>
          </a:ln>
        </p:spPr>
      </p:pic>
      <p:pic>
        <p:nvPicPr>
          <p:cNvPr id="200" name="Google Shape;200;p25"/>
          <p:cNvPicPr preferRelativeResize="0"/>
          <p:nvPr/>
        </p:nvPicPr>
        <p:blipFill>
          <a:blip r:embed="rId8">
            <a:alphaModFix/>
          </a:blip>
          <a:stretch>
            <a:fillRect/>
          </a:stretch>
        </p:blipFill>
        <p:spPr>
          <a:xfrm>
            <a:off x="7139725" y="3070350"/>
            <a:ext cx="1679000" cy="1679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6"/>
          <p:cNvSpPr/>
          <p:nvPr/>
        </p:nvSpPr>
        <p:spPr>
          <a:xfrm>
            <a:off x="0" y="-219175"/>
            <a:ext cx="9144000" cy="1422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06" name="Google Shape;206;p26"/>
          <p:cNvSpPr/>
          <p:nvPr/>
        </p:nvSpPr>
        <p:spPr>
          <a:xfrm>
            <a:off x="0" y="-66175"/>
            <a:ext cx="9144000" cy="111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07" name="Google Shape;207;p26"/>
          <p:cNvSpPr txBox="1"/>
          <p:nvPr/>
        </p:nvSpPr>
        <p:spPr>
          <a:xfrm>
            <a:off x="1476150" y="76325"/>
            <a:ext cx="6191700" cy="831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en" sz="4200">
                <a:solidFill>
                  <a:srgbClr val="FFFFFF"/>
                </a:solidFill>
                <a:latin typeface="Proxima Nova"/>
                <a:ea typeface="Proxima Nova"/>
                <a:cs typeface="Proxima Nova"/>
                <a:sym typeface="Proxima Nova"/>
              </a:rPr>
              <a:t>DataSet Sources </a:t>
            </a:r>
            <a:endParaRPr sz="4200">
              <a:solidFill>
                <a:srgbClr val="FFFFFF"/>
              </a:solidFill>
              <a:latin typeface="Proxima Nova"/>
              <a:ea typeface="Proxima Nova"/>
              <a:cs typeface="Proxima Nova"/>
              <a:sym typeface="Proxima Nova"/>
            </a:endParaRPr>
          </a:p>
        </p:txBody>
      </p:sp>
      <p:sp>
        <p:nvSpPr>
          <p:cNvPr id="208" name="Google Shape;208;p26"/>
          <p:cNvSpPr txBox="1"/>
          <p:nvPr/>
        </p:nvSpPr>
        <p:spPr>
          <a:xfrm>
            <a:off x="380400" y="1362425"/>
            <a:ext cx="3754200" cy="423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b="1">
                <a:solidFill>
                  <a:srgbClr val="24292E"/>
                </a:solidFill>
                <a:highlight>
                  <a:srgbClr val="FFFFFF"/>
                </a:highlight>
              </a:rPr>
              <a:t>Population Metro Census Data of population change from 2010 to 2019</a:t>
            </a:r>
            <a:endParaRPr sz="1200" b="1">
              <a:solidFill>
                <a:srgbClr val="24292E"/>
              </a:solidFill>
              <a:highlight>
                <a:srgbClr val="FFFFFF"/>
              </a:highlight>
            </a:endParaRPr>
          </a:p>
          <a:p>
            <a:pPr marL="457200" lvl="0" indent="-304800" algn="l" rtl="0">
              <a:lnSpc>
                <a:spcPct val="115000"/>
              </a:lnSpc>
              <a:spcBef>
                <a:spcPts val="1200"/>
              </a:spcBef>
              <a:spcAft>
                <a:spcPts val="0"/>
              </a:spcAft>
              <a:buClr>
                <a:srgbClr val="000000"/>
              </a:buClr>
              <a:buSzPts val="1200"/>
              <a:buChar char="●"/>
            </a:pPr>
            <a:r>
              <a:rPr lang="en" sz="1200">
                <a:highlight>
                  <a:srgbClr val="FFFFFF"/>
                </a:highlight>
                <a:uFill>
                  <a:noFill/>
                </a:uFill>
                <a:hlinkClick r:id="rId3"/>
              </a:rPr>
              <a:t>https://www.census.gov/data/datasets/time-series/demo/popest/2010s-total-metro-and-micro-statistical-areas.htm</a:t>
            </a:r>
            <a:endParaRPr sz="1200">
              <a:highlight>
                <a:srgbClr val="FFFFFF"/>
              </a:highlight>
            </a:endParaRPr>
          </a:p>
          <a:p>
            <a:pPr marL="0" lvl="0" indent="0" algn="l" rtl="0">
              <a:lnSpc>
                <a:spcPct val="115000"/>
              </a:lnSpc>
              <a:spcBef>
                <a:spcPts val="1200"/>
              </a:spcBef>
              <a:spcAft>
                <a:spcPts val="0"/>
              </a:spcAft>
              <a:buNone/>
            </a:pPr>
            <a:r>
              <a:rPr lang="en" sz="1200" b="1">
                <a:solidFill>
                  <a:srgbClr val="24292E"/>
                </a:solidFill>
                <a:highlight>
                  <a:srgbClr val="FFFFFF"/>
                </a:highlight>
              </a:rPr>
              <a:t>Unemployment Rate Bureau of Labor and Statistics</a:t>
            </a:r>
            <a:endParaRPr sz="1200" b="1">
              <a:solidFill>
                <a:srgbClr val="24292E"/>
              </a:solidFill>
              <a:highlight>
                <a:srgbClr val="FFFFFF"/>
              </a:highlight>
            </a:endParaRPr>
          </a:p>
          <a:p>
            <a:pPr marL="457200" lvl="0" indent="-304800" algn="l" rtl="0">
              <a:lnSpc>
                <a:spcPct val="115000"/>
              </a:lnSpc>
              <a:spcBef>
                <a:spcPts val="1200"/>
              </a:spcBef>
              <a:spcAft>
                <a:spcPts val="0"/>
              </a:spcAft>
              <a:buClr>
                <a:srgbClr val="000000"/>
              </a:buClr>
              <a:buSzPts val="1200"/>
              <a:buChar char="●"/>
            </a:pPr>
            <a:r>
              <a:rPr lang="en" sz="1200">
                <a:highlight>
                  <a:srgbClr val="FFFFFF"/>
                </a:highlight>
                <a:uFill>
                  <a:noFill/>
                </a:uFill>
                <a:hlinkClick r:id="rId4"/>
              </a:rPr>
              <a:t>https://www.bls.gov/lau/#tables</a:t>
            </a:r>
            <a:endParaRPr sz="1200">
              <a:highlight>
                <a:srgbClr val="FFFFFF"/>
              </a:highlight>
            </a:endParaRPr>
          </a:p>
          <a:p>
            <a:pPr marL="0" lvl="0" indent="0" algn="l" rtl="0">
              <a:lnSpc>
                <a:spcPct val="115000"/>
              </a:lnSpc>
              <a:spcBef>
                <a:spcPts val="1200"/>
              </a:spcBef>
              <a:spcAft>
                <a:spcPts val="0"/>
              </a:spcAft>
              <a:buNone/>
            </a:pPr>
            <a:r>
              <a:rPr lang="en" sz="1200" b="1">
                <a:solidFill>
                  <a:srgbClr val="24292E"/>
                </a:solidFill>
                <a:highlight>
                  <a:srgbClr val="FFFFFF"/>
                </a:highlight>
              </a:rPr>
              <a:t>G</a:t>
            </a:r>
            <a:r>
              <a:rPr lang="en" sz="1200" b="1">
                <a:highlight>
                  <a:srgbClr val="FFFFFF"/>
                </a:highlight>
              </a:rPr>
              <a:t>DP and Total Employment Bureau of Economic Analysis</a:t>
            </a:r>
            <a:endParaRPr sz="1200" b="1">
              <a:highlight>
                <a:srgbClr val="FFFFFF"/>
              </a:highlight>
            </a:endParaRPr>
          </a:p>
          <a:p>
            <a:pPr marL="457200" lvl="0" indent="-304800" algn="l" rtl="0">
              <a:lnSpc>
                <a:spcPct val="115000"/>
              </a:lnSpc>
              <a:spcBef>
                <a:spcPts val="1200"/>
              </a:spcBef>
              <a:spcAft>
                <a:spcPts val="0"/>
              </a:spcAft>
              <a:buClr>
                <a:srgbClr val="000000"/>
              </a:buClr>
              <a:buSzPts val="1200"/>
              <a:buChar char="●"/>
            </a:pPr>
            <a:r>
              <a:rPr lang="en" sz="1200">
                <a:highlight>
                  <a:srgbClr val="FFFFFF"/>
                </a:highlight>
                <a:uFill>
                  <a:noFill/>
                </a:uFill>
                <a:hlinkClick r:id="rId5"/>
              </a:rPr>
              <a:t>https://www.bea.gov/data/gdp/gdp-county-metro-and-other-areas</a:t>
            </a:r>
            <a:endParaRPr sz="1200">
              <a:highlight>
                <a:srgbClr val="FFFFFF"/>
              </a:highlight>
            </a:endParaRPr>
          </a:p>
          <a:p>
            <a:pPr marL="457200" lvl="0" indent="0" algn="l" rtl="0">
              <a:lnSpc>
                <a:spcPct val="115000"/>
              </a:lnSpc>
              <a:spcBef>
                <a:spcPts val="1200"/>
              </a:spcBef>
              <a:spcAft>
                <a:spcPts val="0"/>
              </a:spcAft>
              <a:buNone/>
            </a:pPr>
            <a:endParaRPr sz="1200">
              <a:solidFill>
                <a:schemeClr val="hlink"/>
              </a:solidFill>
              <a:highlight>
                <a:srgbClr val="FFFFFF"/>
              </a:highlight>
            </a:endParaRPr>
          </a:p>
          <a:p>
            <a:pPr marL="0" lvl="0" indent="0" algn="l" rtl="0">
              <a:spcBef>
                <a:spcPts val="1200"/>
              </a:spcBef>
              <a:spcAft>
                <a:spcPts val="0"/>
              </a:spcAft>
              <a:buNone/>
            </a:pPr>
            <a:endParaRPr>
              <a:latin typeface="Proxima Nova"/>
              <a:ea typeface="Proxima Nova"/>
              <a:cs typeface="Proxima Nova"/>
              <a:sym typeface="Proxima Nova"/>
            </a:endParaRPr>
          </a:p>
        </p:txBody>
      </p:sp>
      <p:sp>
        <p:nvSpPr>
          <p:cNvPr id="209" name="Google Shape;209;p26"/>
          <p:cNvSpPr txBox="1"/>
          <p:nvPr/>
        </p:nvSpPr>
        <p:spPr>
          <a:xfrm>
            <a:off x="5011200" y="1362425"/>
            <a:ext cx="4132800" cy="3146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b="1">
                <a:highlight>
                  <a:srgbClr val="FFFFFF"/>
                </a:highlight>
              </a:rPr>
              <a:t>Labor Force</a:t>
            </a:r>
            <a:endParaRPr sz="1200" b="1">
              <a:highlight>
                <a:srgbClr val="FFFFFF"/>
              </a:highlight>
            </a:endParaRPr>
          </a:p>
          <a:p>
            <a:pPr marL="457200" lvl="0" indent="-304800" algn="l" rtl="0">
              <a:lnSpc>
                <a:spcPct val="115000"/>
              </a:lnSpc>
              <a:spcBef>
                <a:spcPts val="1200"/>
              </a:spcBef>
              <a:spcAft>
                <a:spcPts val="0"/>
              </a:spcAft>
              <a:buClr>
                <a:srgbClr val="000000"/>
              </a:buClr>
              <a:buSzPts val="1200"/>
              <a:buChar char="●"/>
            </a:pPr>
            <a:r>
              <a:rPr lang="en" sz="1200">
                <a:highlight>
                  <a:srgbClr val="FFFFFF"/>
                </a:highlight>
                <a:uFill>
                  <a:noFill/>
                </a:uFill>
                <a:hlinkClick r:id="rId6"/>
              </a:rPr>
              <a:t>https://api.bls.gov/publicAPI/v2/timeseries/data/</a:t>
            </a:r>
            <a:endParaRPr sz="1200">
              <a:highlight>
                <a:srgbClr val="FFFFFF"/>
              </a:highlight>
            </a:endParaRPr>
          </a:p>
          <a:p>
            <a:pPr marL="0" lvl="0" indent="0" algn="l" rtl="0">
              <a:lnSpc>
                <a:spcPct val="115000"/>
              </a:lnSpc>
              <a:spcBef>
                <a:spcPts val="1200"/>
              </a:spcBef>
              <a:spcAft>
                <a:spcPts val="0"/>
              </a:spcAft>
              <a:buNone/>
            </a:pPr>
            <a:r>
              <a:rPr lang="en" sz="1200" b="1">
                <a:highlight>
                  <a:srgbClr val="FFFFFF"/>
                </a:highlight>
              </a:rPr>
              <a:t>Annual Mean Wage</a:t>
            </a:r>
            <a:endParaRPr sz="1200" b="1">
              <a:highlight>
                <a:srgbClr val="FFFFFF"/>
              </a:highlight>
            </a:endParaRPr>
          </a:p>
          <a:p>
            <a:pPr marL="457200" lvl="0" indent="-304800" algn="l" rtl="0">
              <a:lnSpc>
                <a:spcPct val="115000"/>
              </a:lnSpc>
              <a:spcBef>
                <a:spcPts val="1200"/>
              </a:spcBef>
              <a:spcAft>
                <a:spcPts val="0"/>
              </a:spcAft>
              <a:buClr>
                <a:srgbClr val="000000"/>
              </a:buClr>
              <a:buSzPts val="1200"/>
              <a:buChar char="●"/>
            </a:pPr>
            <a:r>
              <a:rPr lang="en" sz="1200">
                <a:highlight>
                  <a:srgbClr val="FFFFFF"/>
                </a:highlight>
                <a:uFill>
                  <a:noFill/>
                </a:uFill>
                <a:hlinkClick r:id="rId7"/>
              </a:rPr>
              <a:t>https://www.bls.gov/oes/home.htm</a:t>
            </a:r>
            <a:endParaRPr sz="1200">
              <a:highlight>
                <a:srgbClr val="FFFFFF"/>
              </a:highlight>
            </a:endParaRPr>
          </a:p>
          <a:p>
            <a:pPr marL="0" lvl="0" indent="0" algn="l" rtl="0">
              <a:lnSpc>
                <a:spcPct val="115000"/>
              </a:lnSpc>
              <a:spcBef>
                <a:spcPts val="1200"/>
              </a:spcBef>
              <a:spcAft>
                <a:spcPts val="0"/>
              </a:spcAft>
              <a:buNone/>
            </a:pPr>
            <a:r>
              <a:rPr lang="en" sz="1200" b="1">
                <a:highlight>
                  <a:srgbClr val="FFFFFF"/>
                </a:highlight>
              </a:rPr>
              <a:t>Business Applications</a:t>
            </a:r>
            <a:endParaRPr sz="1200" b="1">
              <a:highlight>
                <a:srgbClr val="FFFFFF"/>
              </a:highlight>
            </a:endParaRPr>
          </a:p>
          <a:p>
            <a:pPr marL="457200" lvl="0" indent="-304800" algn="l" rtl="0">
              <a:lnSpc>
                <a:spcPct val="115000"/>
              </a:lnSpc>
              <a:spcBef>
                <a:spcPts val="1200"/>
              </a:spcBef>
              <a:spcAft>
                <a:spcPts val="0"/>
              </a:spcAft>
              <a:buClr>
                <a:srgbClr val="000000"/>
              </a:buClr>
              <a:buSzPts val="1200"/>
              <a:buChar char="●"/>
            </a:pPr>
            <a:r>
              <a:rPr lang="en" sz="1200" u="sng">
                <a:highlight>
                  <a:srgbClr val="FFFFFF"/>
                </a:highlight>
                <a:hlinkClick r:id="rId8"/>
              </a:rPr>
              <a:t>https://www.census.gov/library/visualizations/interactive/bfs-annual-state-county.html</a:t>
            </a:r>
            <a:endParaRPr sz="1200" u="sng">
              <a:highlight>
                <a:srgbClr val="FFFFFF"/>
              </a:highlight>
            </a:endParaRPr>
          </a:p>
          <a:p>
            <a:pPr marL="0" lvl="0" indent="0" algn="l" rtl="0">
              <a:lnSpc>
                <a:spcPct val="115000"/>
              </a:lnSpc>
              <a:spcBef>
                <a:spcPts val="1200"/>
              </a:spcBef>
              <a:spcAft>
                <a:spcPts val="0"/>
              </a:spcAft>
              <a:buNone/>
            </a:pPr>
            <a:r>
              <a:rPr lang="en" sz="1200" b="1">
                <a:highlight>
                  <a:srgbClr val="FFFFFF"/>
                </a:highlight>
              </a:rPr>
              <a:t>Consumer price index</a:t>
            </a:r>
            <a:endParaRPr sz="1200" b="1">
              <a:highlight>
                <a:srgbClr val="FFFFFF"/>
              </a:highlight>
            </a:endParaRPr>
          </a:p>
          <a:p>
            <a:pPr marL="457200" lvl="0" indent="-304800" algn="l" rtl="0">
              <a:lnSpc>
                <a:spcPct val="115000"/>
              </a:lnSpc>
              <a:spcBef>
                <a:spcPts val="1200"/>
              </a:spcBef>
              <a:spcAft>
                <a:spcPts val="0"/>
              </a:spcAft>
              <a:buClr>
                <a:srgbClr val="000000"/>
              </a:buClr>
              <a:buSzPts val="1200"/>
              <a:buChar char="●"/>
            </a:pPr>
            <a:r>
              <a:rPr lang="en" sz="1200">
                <a:highlight>
                  <a:srgbClr val="FFFFFF"/>
                </a:highlight>
                <a:uFill>
                  <a:noFill/>
                </a:uFill>
                <a:hlinkClick r:id="rId6"/>
              </a:rPr>
              <a:t>https://api.bls.gov/publicAPI/v2/timeseries/data/</a:t>
            </a:r>
            <a:endParaRPr>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7"/>
          <p:cNvSpPr/>
          <p:nvPr/>
        </p:nvSpPr>
        <p:spPr>
          <a:xfrm>
            <a:off x="-8475" y="0"/>
            <a:ext cx="9144000" cy="1422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15" name="Google Shape;215;p27"/>
          <p:cNvSpPr txBox="1"/>
          <p:nvPr/>
        </p:nvSpPr>
        <p:spPr>
          <a:xfrm>
            <a:off x="656925" y="250350"/>
            <a:ext cx="7813200" cy="831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en" sz="4200">
                <a:solidFill>
                  <a:srgbClr val="FFFFFF"/>
                </a:solidFill>
                <a:latin typeface="Proxima Nova"/>
                <a:ea typeface="Proxima Nova"/>
                <a:cs typeface="Proxima Nova"/>
                <a:sym typeface="Proxima Nova"/>
              </a:rPr>
              <a:t>About Our Ranking System</a:t>
            </a:r>
            <a:endParaRPr sz="4200">
              <a:solidFill>
                <a:srgbClr val="FFFFFF"/>
              </a:solidFill>
              <a:latin typeface="Proxima Nova"/>
              <a:ea typeface="Proxima Nova"/>
              <a:cs typeface="Proxima Nova"/>
              <a:sym typeface="Proxima Nova"/>
            </a:endParaRPr>
          </a:p>
        </p:txBody>
      </p:sp>
      <p:sp>
        <p:nvSpPr>
          <p:cNvPr id="216" name="Google Shape;216;p27"/>
          <p:cNvSpPr txBox="1"/>
          <p:nvPr/>
        </p:nvSpPr>
        <p:spPr>
          <a:xfrm>
            <a:off x="314250" y="1554650"/>
            <a:ext cx="5408100" cy="3201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Proxima Nova"/>
              <a:buChar char="●"/>
            </a:pPr>
            <a:r>
              <a:rPr lang="en">
                <a:latin typeface="Proxima Nova"/>
                <a:ea typeface="Proxima Nova"/>
                <a:cs typeface="Proxima Nova"/>
                <a:sym typeface="Proxima Nova"/>
              </a:rPr>
              <a:t>We ran the ARIMA model on each dataset to predict 2024 values. </a:t>
            </a:r>
            <a:endParaRPr>
              <a:latin typeface="Proxima Nova"/>
              <a:ea typeface="Proxima Nova"/>
              <a:cs typeface="Proxima Nova"/>
              <a:sym typeface="Proxima Nova"/>
            </a:endParaRPr>
          </a:p>
          <a:p>
            <a:pPr marL="457200" lvl="0" indent="0" algn="l" rtl="0">
              <a:spcBef>
                <a:spcPts val="0"/>
              </a:spcBef>
              <a:spcAft>
                <a:spcPts val="0"/>
              </a:spcAft>
              <a:buNone/>
            </a:pPr>
            <a:endParaRPr>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latin typeface="Proxima Nova"/>
                <a:ea typeface="Proxima Nova"/>
                <a:cs typeface="Proxima Nova"/>
                <a:sym typeface="Proxima Nova"/>
              </a:rPr>
              <a:t>We then took the Rate of Change from 2019 to 2024 values.  </a:t>
            </a:r>
            <a:endParaRPr>
              <a:latin typeface="Proxima Nova"/>
              <a:ea typeface="Proxima Nova"/>
              <a:cs typeface="Proxima Nova"/>
              <a:sym typeface="Proxima Nova"/>
            </a:endParaRPr>
          </a:p>
          <a:p>
            <a:pPr marL="457200" lvl="0" indent="0" algn="l" rtl="0">
              <a:spcBef>
                <a:spcPts val="0"/>
              </a:spcBef>
              <a:spcAft>
                <a:spcPts val="0"/>
              </a:spcAft>
              <a:buNone/>
            </a:pPr>
            <a:endParaRPr>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latin typeface="Proxima Nova"/>
                <a:ea typeface="Proxima Nova"/>
                <a:cs typeface="Proxima Nova"/>
                <a:sym typeface="Proxima Nova"/>
              </a:rPr>
              <a:t>From there, we ranked the Rate of Change for the 384 cities. </a:t>
            </a:r>
            <a:endParaRPr>
              <a:latin typeface="Proxima Nova"/>
              <a:ea typeface="Proxima Nova"/>
              <a:cs typeface="Proxima Nova"/>
              <a:sym typeface="Proxima Nova"/>
            </a:endParaRPr>
          </a:p>
          <a:p>
            <a:pPr marL="457200" lvl="0" indent="0" algn="l" rtl="0">
              <a:spcBef>
                <a:spcPts val="0"/>
              </a:spcBef>
              <a:spcAft>
                <a:spcPts val="0"/>
              </a:spcAft>
              <a:buNone/>
            </a:pPr>
            <a:endParaRPr>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latin typeface="Proxima Nova"/>
                <a:ea typeface="Proxima Nova"/>
                <a:cs typeface="Proxima Nova"/>
                <a:sym typeface="Proxima Nova"/>
              </a:rPr>
              <a:t>Lastly, we took all the Rate of Change Ranks and added up the ranks to a produce a final rank</a:t>
            </a:r>
            <a:endParaRPr>
              <a:latin typeface="Proxima Nova"/>
              <a:ea typeface="Proxima Nova"/>
              <a:cs typeface="Proxima Nova"/>
              <a:sym typeface="Proxima Nova"/>
            </a:endParaRPr>
          </a:p>
          <a:p>
            <a:pPr marL="457200" lvl="0" indent="0" algn="l" rtl="0">
              <a:spcBef>
                <a:spcPts val="0"/>
              </a:spcBef>
              <a:spcAft>
                <a:spcPts val="0"/>
              </a:spcAft>
              <a:buNone/>
            </a:pPr>
            <a:endParaRPr>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latin typeface="Proxima Nova"/>
                <a:ea typeface="Proxima Nova"/>
                <a:cs typeface="Proxima Nova"/>
                <a:sym typeface="Proxima Nova"/>
              </a:rPr>
              <a:t>The cities with the highest rate of change received the highest score</a:t>
            </a:r>
            <a:endParaRPr>
              <a:latin typeface="Proxima Nova"/>
              <a:ea typeface="Proxima Nova"/>
              <a:cs typeface="Proxima Nova"/>
              <a:sym typeface="Proxima Nova"/>
            </a:endParaRPr>
          </a:p>
          <a:p>
            <a:pPr marL="457200" lvl="0" indent="0" algn="l" rtl="0">
              <a:spcBef>
                <a:spcPts val="0"/>
              </a:spcBef>
              <a:spcAft>
                <a:spcPts val="0"/>
              </a:spcAft>
              <a:buNone/>
            </a:pPr>
            <a:endParaRPr>
              <a:latin typeface="Proxima Nova"/>
              <a:ea typeface="Proxima Nova"/>
              <a:cs typeface="Proxima Nova"/>
              <a:sym typeface="Proxima Nova"/>
            </a:endParaRPr>
          </a:p>
          <a:p>
            <a:pPr marL="457200" lvl="0" indent="-317500" algn="l" rtl="0">
              <a:spcBef>
                <a:spcPts val="0"/>
              </a:spcBef>
              <a:spcAft>
                <a:spcPts val="0"/>
              </a:spcAft>
              <a:buSzPts val="1400"/>
              <a:buFont typeface="Proxima Nova"/>
              <a:buChar char="●"/>
            </a:pPr>
            <a:r>
              <a:rPr lang="en">
                <a:latin typeface="Proxima Nova"/>
                <a:ea typeface="Proxima Nova"/>
                <a:cs typeface="Proxima Nova"/>
                <a:sym typeface="Proxima Nova"/>
              </a:rPr>
              <a:t>Highest Score possible is __</a:t>
            </a:r>
            <a:endParaRPr>
              <a:latin typeface="Proxima Nova"/>
              <a:ea typeface="Proxima Nova"/>
              <a:cs typeface="Proxima Nova"/>
              <a:sym typeface="Proxima Nova"/>
            </a:endParaRPr>
          </a:p>
        </p:txBody>
      </p:sp>
      <p:sp>
        <p:nvSpPr>
          <p:cNvPr id="217" name="Google Shape;217;p27"/>
          <p:cNvSpPr txBox="1"/>
          <p:nvPr/>
        </p:nvSpPr>
        <p:spPr>
          <a:xfrm>
            <a:off x="6268125" y="2282325"/>
            <a:ext cx="2514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Proxima Nova"/>
                <a:ea typeface="Proxima Nova"/>
                <a:cs typeface="Proxima Nova"/>
                <a:sym typeface="Proxima Nova"/>
              </a:rPr>
              <a:t>Insert Image of Ranking System or Gnome</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8"/>
          <p:cNvSpPr txBox="1"/>
          <p:nvPr/>
        </p:nvSpPr>
        <p:spPr>
          <a:xfrm>
            <a:off x="321475" y="419300"/>
            <a:ext cx="87216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400"/>
              </a:spcAft>
              <a:buNone/>
            </a:pPr>
            <a:r>
              <a:rPr lang="en" sz="2800">
                <a:highlight>
                  <a:srgbClr val="FFFFFF"/>
                </a:highlight>
                <a:latin typeface="Proxima Nova"/>
                <a:ea typeface="Proxima Nova"/>
                <a:cs typeface="Proxima Nova"/>
                <a:sym typeface="Proxima Nova"/>
              </a:rPr>
              <a:t>Any other information we think would be useful</a:t>
            </a:r>
            <a:endParaRPr sz="300">
              <a:latin typeface="Proxima Nova"/>
              <a:ea typeface="Proxima Nova"/>
              <a:cs typeface="Proxima Nova"/>
              <a:sym typeface="Proxima Nova"/>
            </a:endParaRPr>
          </a:p>
        </p:txBody>
      </p:sp>
      <p:sp>
        <p:nvSpPr>
          <p:cNvPr id="223" name="Google Shape;223;p28"/>
          <p:cNvSpPr txBox="1"/>
          <p:nvPr/>
        </p:nvSpPr>
        <p:spPr>
          <a:xfrm>
            <a:off x="911975" y="1422675"/>
            <a:ext cx="6952800" cy="1890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accent3"/>
                </a:solidFill>
                <a:latin typeface="Proxima Nova"/>
                <a:ea typeface="Proxima Nova"/>
                <a:cs typeface="Proxima Nova"/>
                <a:sym typeface="Proxima Nova"/>
              </a:rPr>
              <a:t>Using these datasets we used an ARIMA machine learning model  to predict the outcome for each feature for the year of 2024. Then using rate of change we ranked the cities. </a:t>
            </a:r>
            <a:endParaRPr sz="1800">
              <a:solidFill>
                <a:schemeClr val="accent3"/>
              </a:solidFill>
              <a:latin typeface="Proxima Nova"/>
              <a:ea typeface="Proxima Nova"/>
              <a:cs typeface="Proxima Nova"/>
              <a:sym typeface="Proxima Nova"/>
            </a:endParaRPr>
          </a:p>
          <a:p>
            <a:pPr marL="0" lvl="0" indent="0" algn="l" rtl="0">
              <a:lnSpc>
                <a:spcPct val="115000"/>
              </a:lnSpc>
              <a:spcBef>
                <a:spcPts val="1200"/>
              </a:spcBef>
              <a:spcAft>
                <a:spcPts val="1200"/>
              </a:spcAft>
              <a:buNone/>
            </a:pPr>
            <a:r>
              <a:rPr lang="en" sz="1800">
                <a:solidFill>
                  <a:schemeClr val="accent3"/>
                </a:solidFill>
                <a:latin typeface="Proxima Nova"/>
                <a:ea typeface="Proxima Nova"/>
                <a:cs typeface="Proxima Nova"/>
                <a:sym typeface="Proxima Nova"/>
              </a:rPr>
              <a:t>Then we selected the top 10 cities and declared them to be the emerging cities in 2024.</a:t>
            </a:r>
            <a:endParaRPr>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txBox="1"/>
          <p:nvPr/>
        </p:nvSpPr>
        <p:spPr>
          <a:xfrm>
            <a:off x="320625" y="121600"/>
            <a:ext cx="87216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400"/>
              </a:spcAft>
              <a:buNone/>
            </a:pPr>
            <a:r>
              <a:rPr lang="en" sz="2800">
                <a:highlight>
                  <a:srgbClr val="FFFFFF"/>
                </a:highlight>
                <a:latin typeface="Proxima Nova"/>
                <a:ea typeface="Proxima Nova"/>
                <a:cs typeface="Proxima Nova"/>
                <a:sym typeface="Proxima Nova"/>
              </a:rPr>
              <a:t>Pitch Slide (notes currently)</a:t>
            </a:r>
            <a:endParaRPr sz="2800">
              <a:highlight>
                <a:srgbClr val="FFFFFF"/>
              </a:highlight>
              <a:latin typeface="Proxima Nova"/>
              <a:ea typeface="Proxima Nova"/>
              <a:cs typeface="Proxima Nova"/>
              <a:sym typeface="Proxima Nova"/>
            </a:endParaRPr>
          </a:p>
        </p:txBody>
      </p:sp>
      <p:sp>
        <p:nvSpPr>
          <p:cNvPr id="229" name="Google Shape;229;p29"/>
          <p:cNvSpPr txBox="1"/>
          <p:nvPr/>
        </p:nvSpPr>
        <p:spPr>
          <a:xfrm>
            <a:off x="530925" y="671200"/>
            <a:ext cx="8301000" cy="335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Proxima Nova"/>
                <a:ea typeface="Proxima Nova"/>
                <a:cs typeface="Proxima Nova"/>
                <a:sym typeface="Proxima Nova"/>
              </a:rPr>
              <a:t>Average american family moves every 5 years</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Custom tailor to where/what you want</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Finding Real Estate</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Finding a Headquarters for your company</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Millenials looking for job</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In works of a Deep Neuron Learning Model </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Weather</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Site Selection Consulting</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Time Series</a:t>
            </a:r>
            <a:endParaRPr sz="1100">
              <a:latin typeface="Proxima Nova"/>
              <a:ea typeface="Proxima Nova"/>
              <a:cs typeface="Proxima Nova"/>
              <a:sym typeface="Proxima Nova"/>
            </a:endParaRPr>
          </a:p>
          <a:p>
            <a:pPr marL="0" lvl="0" indent="0" algn="l" rtl="0">
              <a:spcBef>
                <a:spcPts val="0"/>
              </a:spcBef>
              <a:spcAft>
                <a:spcPts val="0"/>
              </a:spcAft>
              <a:buNone/>
            </a:pPr>
            <a:r>
              <a:rPr lang="en" sz="1100">
                <a:latin typeface="Proxima Nova"/>
                <a:ea typeface="Proxima Nova"/>
                <a:cs typeface="Proxima Nova"/>
                <a:sym typeface="Proxima Nova"/>
              </a:rPr>
              <a:t>This is what it can find /this is what we can do : we can use our product to help meet your need</a:t>
            </a:r>
            <a:endParaRPr sz="1100">
              <a:latin typeface="Proxima Nova"/>
              <a:ea typeface="Proxima Nova"/>
              <a:cs typeface="Proxima Nova"/>
              <a:sym typeface="Proxima Nova"/>
            </a:endParaRPr>
          </a:p>
          <a:p>
            <a:pPr marL="0" lvl="0" indent="0" algn="l" rtl="0">
              <a:spcBef>
                <a:spcPts val="0"/>
              </a:spcBef>
              <a:spcAft>
                <a:spcPts val="0"/>
              </a:spcAft>
              <a:buNone/>
            </a:pPr>
            <a:endParaRPr sz="1100">
              <a:latin typeface="Proxima Nova"/>
              <a:ea typeface="Proxima Nova"/>
              <a:cs typeface="Proxima Nova"/>
              <a:sym typeface="Proxima Nova"/>
            </a:endParaRPr>
          </a:p>
          <a:p>
            <a:pPr marL="0" lvl="0" indent="0" algn="l" rtl="0">
              <a:lnSpc>
                <a:spcPct val="95000"/>
              </a:lnSpc>
              <a:spcBef>
                <a:spcPts val="0"/>
              </a:spcBef>
              <a:spcAft>
                <a:spcPts val="0"/>
              </a:spcAft>
              <a:buNone/>
            </a:pPr>
            <a:r>
              <a:rPr lang="en" sz="1125">
                <a:latin typeface="Proxima Nova"/>
                <a:ea typeface="Proxima Nova"/>
                <a:cs typeface="Proxima Nova"/>
                <a:sym typeface="Proxima Nova"/>
              </a:rPr>
              <a:t>Finding the next “Emerging CITY” in advance could save/make thousands and millions of dollars for people looking to invest or find a city with job security.  It also save/make companies millions of dollars to move to a city with the population, demographics, and employment ratios to find the right talent to employ a workforce</a:t>
            </a:r>
            <a:endParaRPr sz="1125">
              <a:latin typeface="Proxima Nova"/>
              <a:ea typeface="Proxima Nova"/>
              <a:cs typeface="Proxima Nova"/>
              <a:sym typeface="Proxima Nova"/>
            </a:endParaRPr>
          </a:p>
          <a:p>
            <a:pPr marL="0" lvl="0" indent="0" algn="l" rtl="0">
              <a:lnSpc>
                <a:spcPct val="95000"/>
              </a:lnSpc>
              <a:spcBef>
                <a:spcPts val="1200"/>
              </a:spcBef>
              <a:spcAft>
                <a:spcPts val="0"/>
              </a:spcAft>
              <a:buClr>
                <a:srgbClr val="000000"/>
              </a:buClr>
              <a:buSzPts val="688"/>
              <a:buFont typeface="Arial"/>
              <a:buNone/>
            </a:pPr>
            <a:r>
              <a:rPr lang="en" sz="1025">
                <a:latin typeface="Proxima Nova"/>
                <a:ea typeface="Proxima Nova"/>
                <a:cs typeface="Proxima Nova"/>
                <a:sym typeface="Proxima Nova"/>
              </a:rPr>
              <a:t>Corporations are always looking for the next place to put their “newest” headquarters or save money to move to a different location. </a:t>
            </a:r>
            <a:endParaRPr sz="1025">
              <a:latin typeface="Proxima Nova"/>
              <a:ea typeface="Proxima Nova"/>
              <a:cs typeface="Proxima Nova"/>
              <a:sym typeface="Proxima Nova"/>
            </a:endParaRPr>
          </a:p>
          <a:p>
            <a:pPr marL="0" lvl="0" indent="0" algn="l" rtl="0">
              <a:lnSpc>
                <a:spcPct val="95000"/>
              </a:lnSpc>
              <a:spcBef>
                <a:spcPts val="1200"/>
              </a:spcBef>
              <a:spcAft>
                <a:spcPts val="0"/>
              </a:spcAft>
              <a:buNone/>
            </a:pPr>
            <a:r>
              <a:rPr lang="en" sz="1025">
                <a:latin typeface="Proxima Nova"/>
                <a:ea typeface="Proxima Nova"/>
                <a:cs typeface="Proxima Nova"/>
                <a:sym typeface="Proxima Nova"/>
              </a:rPr>
              <a:t>Millennials are wanting to move to a city with plenty of jobs.</a:t>
            </a:r>
            <a:endParaRPr sz="1025">
              <a:latin typeface="Proxima Nova"/>
              <a:ea typeface="Proxima Nova"/>
              <a:cs typeface="Proxima Nova"/>
              <a:sym typeface="Proxima Nova"/>
            </a:endParaRPr>
          </a:p>
          <a:p>
            <a:pPr marL="0" lvl="0" indent="0" algn="l" rtl="0">
              <a:lnSpc>
                <a:spcPct val="95000"/>
              </a:lnSpc>
              <a:spcBef>
                <a:spcPts val="1200"/>
              </a:spcBef>
              <a:spcAft>
                <a:spcPts val="0"/>
              </a:spcAft>
              <a:buClr>
                <a:srgbClr val="000000"/>
              </a:buClr>
              <a:buSzPts val="688"/>
              <a:buFont typeface="Arial"/>
              <a:buNone/>
            </a:pPr>
            <a:r>
              <a:rPr lang="en" sz="1025">
                <a:latin typeface="Proxima Nova"/>
                <a:ea typeface="Proxima Nova"/>
                <a:cs typeface="Proxima Nova"/>
                <a:sym typeface="Proxima Nova"/>
              </a:rPr>
              <a:t>Young adults are looking for places to settle down and invest in real estate. </a:t>
            </a:r>
            <a:endParaRPr sz="825">
              <a:latin typeface="Proxima Nova"/>
              <a:ea typeface="Proxima Nova"/>
              <a:cs typeface="Proxima Nova"/>
              <a:sym typeface="Proxima Nova"/>
            </a:endParaRPr>
          </a:p>
          <a:p>
            <a:pPr marL="0" marR="0" lvl="0" indent="0" algn="l" rtl="0">
              <a:lnSpc>
                <a:spcPct val="95000"/>
              </a:lnSpc>
              <a:spcBef>
                <a:spcPts val="1200"/>
              </a:spcBef>
              <a:spcAft>
                <a:spcPts val="0"/>
              </a:spcAft>
              <a:buNone/>
            </a:pPr>
            <a:r>
              <a:rPr lang="en" sz="1125">
                <a:latin typeface="Proxima Nova"/>
                <a:ea typeface="Proxima Nova"/>
                <a:cs typeface="Proxima Nova"/>
                <a:sym typeface="Proxima Nova"/>
              </a:rPr>
              <a:t>What can MetroGnomics do for you?</a:t>
            </a:r>
            <a:endParaRPr sz="1125">
              <a:latin typeface="Proxima Nova"/>
              <a:ea typeface="Proxima Nova"/>
              <a:cs typeface="Proxima Nova"/>
              <a:sym typeface="Proxima Nova"/>
            </a:endParaRPr>
          </a:p>
          <a:p>
            <a:pPr marL="0" marR="0" lvl="0" indent="0" algn="l" rtl="0">
              <a:lnSpc>
                <a:spcPct val="95000"/>
              </a:lnSpc>
              <a:spcBef>
                <a:spcPts val="1200"/>
              </a:spcBef>
              <a:spcAft>
                <a:spcPts val="1200"/>
              </a:spcAft>
              <a:buNone/>
            </a:pPr>
            <a:r>
              <a:rPr lang="en" sz="1125">
                <a:latin typeface="Proxima Nova"/>
                <a:ea typeface="Proxima Nova"/>
                <a:cs typeface="Proxima Nova"/>
                <a:sym typeface="Proxima Nova"/>
              </a:rPr>
              <a:t>Whether you are making a business decision such as site selection, or just looking to pick a new home town, everyone could use a little direction to find the optimal location. From demographics to economic incentives, we can help guide you through the entire process of setting up shop in a new locale..</a:t>
            </a:r>
            <a:endParaRPr sz="1100">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grpSp>
        <p:nvGrpSpPr>
          <p:cNvPr id="65" name="Google Shape;65;p14"/>
          <p:cNvGrpSpPr/>
          <p:nvPr/>
        </p:nvGrpSpPr>
        <p:grpSpPr>
          <a:xfrm>
            <a:off x="4939500" y="1219611"/>
            <a:ext cx="3837000" cy="2704200"/>
            <a:chOff x="4939500" y="1219611"/>
            <a:chExt cx="3837000" cy="2704200"/>
          </a:xfrm>
        </p:grpSpPr>
        <p:cxnSp>
          <p:nvCxnSpPr>
            <p:cNvPr id="66" name="Google Shape;66;p14"/>
            <p:cNvCxnSpPr/>
            <p:nvPr/>
          </p:nvCxnSpPr>
          <p:spPr>
            <a:xfrm>
              <a:off x="4939500"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67" name="Google Shape;67;p14"/>
            <p:cNvCxnSpPr/>
            <p:nvPr/>
          </p:nvCxnSpPr>
          <p:spPr>
            <a:xfrm>
              <a:off x="5365833"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68" name="Google Shape;68;p14"/>
            <p:cNvCxnSpPr/>
            <p:nvPr/>
          </p:nvCxnSpPr>
          <p:spPr>
            <a:xfrm>
              <a:off x="5792167"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69" name="Google Shape;69;p14"/>
            <p:cNvCxnSpPr/>
            <p:nvPr/>
          </p:nvCxnSpPr>
          <p:spPr>
            <a:xfrm>
              <a:off x="6218500"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70" name="Google Shape;70;p14"/>
            <p:cNvCxnSpPr/>
            <p:nvPr/>
          </p:nvCxnSpPr>
          <p:spPr>
            <a:xfrm>
              <a:off x="6644834"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71" name="Google Shape;71;p14"/>
            <p:cNvCxnSpPr/>
            <p:nvPr/>
          </p:nvCxnSpPr>
          <p:spPr>
            <a:xfrm>
              <a:off x="7071166"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72" name="Google Shape;72;p14"/>
            <p:cNvCxnSpPr/>
            <p:nvPr/>
          </p:nvCxnSpPr>
          <p:spPr>
            <a:xfrm>
              <a:off x="7497500"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73" name="Google Shape;73;p14"/>
            <p:cNvCxnSpPr/>
            <p:nvPr/>
          </p:nvCxnSpPr>
          <p:spPr>
            <a:xfrm>
              <a:off x="7923834"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74" name="Google Shape;74;p14"/>
            <p:cNvCxnSpPr/>
            <p:nvPr/>
          </p:nvCxnSpPr>
          <p:spPr>
            <a:xfrm>
              <a:off x="8350166" y="1219611"/>
              <a:ext cx="0" cy="2704200"/>
            </a:xfrm>
            <a:prstGeom prst="straightConnector1">
              <a:avLst/>
            </a:prstGeom>
            <a:noFill/>
            <a:ln w="9525" cap="flat" cmpd="sng">
              <a:solidFill>
                <a:schemeClr val="lt1"/>
              </a:solidFill>
              <a:prstDash val="dash"/>
              <a:round/>
              <a:headEnd type="none" w="sm" len="sm"/>
              <a:tailEnd type="none" w="sm" len="sm"/>
            </a:ln>
          </p:spPr>
        </p:cxnSp>
        <p:cxnSp>
          <p:nvCxnSpPr>
            <p:cNvPr id="75" name="Google Shape;75;p14"/>
            <p:cNvCxnSpPr/>
            <p:nvPr/>
          </p:nvCxnSpPr>
          <p:spPr>
            <a:xfrm>
              <a:off x="8776500" y="1219611"/>
              <a:ext cx="0" cy="2704200"/>
            </a:xfrm>
            <a:prstGeom prst="straightConnector1">
              <a:avLst/>
            </a:prstGeom>
            <a:noFill/>
            <a:ln w="9525" cap="flat" cmpd="sng">
              <a:solidFill>
                <a:schemeClr val="lt1"/>
              </a:solidFill>
              <a:prstDash val="dash"/>
              <a:round/>
              <a:headEnd type="none" w="sm" len="sm"/>
              <a:tailEnd type="none" w="sm" len="sm"/>
            </a:ln>
          </p:spPr>
        </p:cxnSp>
      </p:grpSp>
      <p:sp>
        <p:nvSpPr>
          <p:cNvPr id="76" name="Google Shape;76;p14"/>
          <p:cNvSpPr/>
          <p:nvPr/>
        </p:nvSpPr>
        <p:spPr>
          <a:xfrm>
            <a:off x="7014920" y="2133119"/>
            <a:ext cx="286500" cy="2865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4"/>
          <p:cNvSpPr txBox="1">
            <a:spLocks noGrp="1"/>
          </p:cNvSpPr>
          <p:nvPr>
            <p:ph type="title"/>
          </p:nvPr>
        </p:nvSpPr>
        <p:spPr>
          <a:xfrm>
            <a:off x="316975" y="239200"/>
            <a:ext cx="4045200" cy="9804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The Impact</a:t>
            </a:r>
            <a:endParaRPr/>
          </a:p>
        </p:txBody>
      </p:sp>
      <p:sp>
        <p:nvSpPr>
          <p:cNvPr id="78" name="Google Shape;78;p14"/>
          <p:cNvSpPr txBox="1">
            <a:spLocks noGrp="1"/>
          </p:cNvSpPr>
          <p:nvPr>
            <p:ph type="subTitle" idx="1"/>
          </p:nvPr>
        </p:nvSpPr>
        <p:spPr>
          <a:xfrm>
            <a:off x="265500" y="1219600"/>
            <a:ext cx="4045200" cy="3656700"/>
          </a:xfrm>
          <a:prstGeom prst="rect">
            <a:avLst/>
          </a:prstGeom>
        </p:spPr>
        <p:txBody>
          <a:bodyPr spcFirstLastPara="1" wrap="square" lIns="91425" tIns="91425" rIns="91425" bIns="91425" anchor="t" anchorCtr="0">
            <a:normAutofit/>
          </a:bodyPr>
          <a:lstStyle/>
          <a:p>
            <a:pPr marL="457200" lvl="0" indent="-298450" algn="l" rtl="0">
              <a:spcBef>
                <a:spcPts val="0"/>
              </a:spcBef>
              <a:spcAft>
                <a:spcPts val="0"/>
              </a:spcAft>
              <a:buClr>
                <a:srgbClr val="000000"/>
              </a:buClr>
              <a:buSzPts val="1100"/>
              <a:buChar char="●"/>
            </a:pPr>
            <a:r>
              <a:rPr lang="en" sz="1100">
                <a:solidFill>
                  <a:srgbClr val="000000"/>
                </a:solidFill>
              </a:rPr>
              <a:t>Amazon set off a massive bidding war with its announced on Sept. 7, 2017, that it was seeking proposals for what it dubbed HQ2, a $5 billion project with 50,000 employees that would complement the company’s existing headquarters in Seattle. </a:t>
            </a:r>
            <a:endParaRPr sz="1100">
              <a:solidFill>
                <a:srgbClr val="000000"/>
              </a:solidFill>
            </a:endParaRPr>
          </a:p>
          <a:p>
            <a:pPr marL="457200" lvl="0" indent="-298450" algn="l" rtl="0">
              <a:spcBef>
                <a:spcPts val="0"/>
              </a:spcBef>
              <a:spcAft>
                <a:spcPts val="0"/>
              </a:spcAft>
              <a:buClr>
                <a:srgbClr val="000000"/>
              </a:buClr>
              <a:buSzPts val="1100"/>
              <a:buChar char="●"/>
            </a:pPr>
            <a:r>
              <a:rPr lang="en" sz="1100">
                <a:solidFill>
                  <a:srgbClr val="000000"/>
                </a:solidFill>
              </a:rPr>
              <a:t>The company received bids from</a:t>
            </a:r>
            <a:r>
              <a:rPr lang="en" sz="1100" u="sng">
                <a:solidFill>
                  <a:srgbClr val="000000"/>
                </a:solidFill>
              </a:rPr>
              <a:t> 238 </a:t>
            </a:r>
            <a:r>
              <a:rPr lang="en" sz="1100">
                <a:solidFill>
                  <a:srgbClr val="000000"/>
                </a:solidFill>
              </a:rPr>
              <a:t>locations across North America.</a:t>
            </a:r>
            <a:endParaRPr sz="1100">
              <a:solidFill>
                <a:srgbClr val="000000"/>
              </a:solidFill>
            </a:endParaRPr>
          </a:p>
          <a:p>
            <a:pPr marL="457200" lvl="0" indent="-298450" algn="l" rtl="0">
              <a:spcBef>
                <a:spcPts val="0"/>
              </a:spcBef>
              <a:spcAft>
                <a:spcPts val="0"/>
              </a:spcAft>
              <a:buClr>
                <a:srgbClr val="000000"/>
              </a:buClr>
              <a:buSzPts val="1100"/>
              <a:buChar char="●"/>
            </a:pPr>
            <a:r>
              <a:rPr lang="en" sz="1100">
                <a:solidFill>
                  <a:srgbClr val="000000"/>
                </a:solidFill>
              </a:rPr>
              <a:t>They settled on Virginia, who offered 750 million. </a:t>
            </a:r>
            <a:endParaRPr sz="1100">
              <a:solidFill>
                <a:srgbClr val="000000"/>
              </a:solidFill>
            </a:endParaRPr>
          </a:p>
          <a:p>
            <a:pPr marL="457200" lvl="0" indent="-298450" algn="l" rtl="0">
              <a:spcBef>
                <a:spcPts val="0"/>
              </a:spcBef>
              <a:spcAft>
                <a:spcPts val="0"/>
              </a:spcAft>
              <a:buClr>
                <a:srgbClr val="000000"/>
              </a:buClr>
              <a:buSzPts val="1100"/>
              <a:buChar char="●"/>
            </a:pPr>
            <a:r>
              <a:rPr lang="en" sz="1100">
                <a:solidFill>
                  <a:srgbClr val="000000"/>
                </a:solidFill>
              </a:rPr>
              <a:t>Some states, most notably New Jersey and Maryland, offered multibillion-dollar incentive packages — </a:t>
            </a:r>
            <a:r>
              <a:rPr lang="en" sz="1100" u="sng">
                <a:solidFill>
                  <a:srgbClr val="000000"/>
                </a:solidFill>
              </a:rPr>
              <a:t>$7 billion and $8.5 billion</a:t>
            </a:r>
            <a:endParaRPr sz="1100" u="sng">
              <a:solidFill>
                <a:srgbClr val="000000"/>
              </a:solidFill>
            </a:endParaRPr>
          </a:p>
          <a:p>
            <a:pPr marL="457200" lvl="0" indent="-298450" algn="l" rtl="0">
              <a:spcBef>
                <a:spcPts val="0"/>
              </a:spcBef>
              <a:spcAft>
                <a:spcPts val="0"/>
              </a:spcAft>
              <a:buClr>
                <a:srgbClr val="000000"/>
              </a:buClr>
              <a:buSzPts val="1100"/>
              <a:buChar char="●"/>
            </a:pPr>
            <a:r>
              <a:rPr lang="en" sz="1100">
                <a:solidFill>
                  <a:srgbClr val="000000"/>
                </a:solidFill>
              </a:rPr>
              <a:t>In their final decision, they created 25,000 jobs in Virginia. 25,000 across their other existing business, and an additional 5,000 in Nashville, TN. </a:t>
            </a:r>
            <a:endParaRPr sz="1100">
              <a:solidFill>
                <a:srgbClr val="000000"/>
              </a:solidFill>
            </a:endParaRPr>
          </a:p>
          <a:p>
            <a:pPr marL="457200" lvl="0" indent="-298450" algn="l" rtl="0">
              <a:spcBef>
                <a:spcPts val="0"/>
              </a:spcBef>
              <a:spcAft>
                <a:spcPts val="0"/>
              </a:spcAft>
              <a:buClr>
                <a:srgbClr val="000000"/>
              </a:buClr>
              <a:buSzPts val="1100"/>
              <a:buChar char="●"/>
            </a:pPr>
            <a:r>
              <a:rPr lang="en" sz="1100">
                <a:solidFill>
                  <a:srgbClr val="000000"/>
                </a:solidFill>
              </a:rPr>
              <a:t>Collecting overall estimated </a:t>
            </a:r>
            <a:r>
              <a:rPr lang="en" sz="1100" u="sng">
                <a:solidFill>
                  <a:srgbClr val="000000"/>
                </a:solidFill>
              </a:rPr>
              <a:t>4 billion in incentives.</a:t>
            </a:r>
            <a:endParaRPr sz="1100" u="sng">
              <a:solidFill>
                <a:srgbClr val="000000"/>
              </a:solidFill>
            </a:endParaRPr>
          </a:p>
          <a:p>
            <a:pPr marL="0" lvl="0" indent="0" algn="l" rtl="0">
              <a:spcBef>
                <a:spcPts val="0"/>
              </a:spcBef>
              <a:spcAft>
                <a:spcPts val="0"/>
              </a:spcAft>
              <a:buNone/>
            </a:pPr>
            <a:endParaRPr sz="800">
              <a:solidFill>
                <a:srgbClr val="000000"/>
              </a:solidFill>
            </a:endParaRPr>
          </a:p>
        </p:txBody>
      </p:sp>
      <p:grpSp>
        <p:nvGrpSpPr>
          <p:cNvPr id="79" name="Google Shape;79;p14"/>
          <p:cNvGrpSpPr/>
          <p:nvPr/>
        </p:nvGrpSpPr>
        <p:grpSpPr>
          <a:xfrm>
            <a:off x="4939534" y="2017046"/>
            <a:ext cx="3825543" cy="1573620"/>
            <a:chOff x="1000000" y="2393988"/>
            <a:chExt cx="4144235" cy="1704713"/>
          </a:xfrm>
        </p:grpSpPr>
        <p:sp>
          <p:nvSpPr>
            <p:cNvPr id="80" name="Google Shape;80;p14"/>
            <p:cNvSpPr/>
            <p:nvPr/>
          </p:nvSpPr>
          <p:spPr>
            <a:xfrm>
              <a:off x="1000000" y="2440003"/>
              <a:ext cx="4144235" cy="1631268"/>
            </a:xfrm>
            <a:custGeom>
              <a:avLst/>
              <a:gdLst/>
              <a:ahLst/>
              <a:cxnLst/>
              <a:rect l="l" t="t" r="r" b="b"/>
              <a:pathLst>
                <a:path w="165422" h="90088" extrusionOk="0">
                  <a:moveTo>
                    <a:pt x="0" y="65550"/>
                  </a:moveTo>
                  <a:cubicBezTo>
                    <a:pt x="3559" y="56002"/>
                    <a:pt x="14632" y="11595"/>
                    <a:pt x="21355" y="8262"/>
                  </a:cubicBezTo>
                  <a:cubicBezTo>
                    <a:pt x="28078" y="4929"/>
                    <a:pt x="34067" y="46906"/>
                    <a:pt x="40338" y="45550"/>
                  </a:cubicBezTo>
                  <a:cubicBezTo>
                    <a:pt x="46609" y="44194"/>
                    <a:pt x="52711" y="2161"/>
                    <a:pt x="58982" y="127"/>
                  </a:cubicBezTo>
                  <a:cubicBezTo>
                    <a:pt x="65253" y="-1907"/>
                    <a:pt x="71807" y="30974"/>
                    <a:pt x="77965" y="33347"/>
                  </a:cubicBezTo>
                  <a:cubicBezTo>
                    <a:pt x="84123" y="35720"/>
                    <a:pt x="90055" y="6285"/>
                    <a:pt x="95931" y="14364"/>
                  </a:cubicBezTo>
                  <a:cubicBezTo>
                    <a:pt x="101807" y="22443"/>
                    <a:pt x="107626" y="77414"/>
                    <a:pt x="113219" y="81821"/>
                  </a:cubicBezTo>
                  <a:cubicBezTo>
                    <a:pt x="118812" y="86228"/>
                    <a:pt x="123671" y="39448"/>
                    <a:pt x="129490" y="40804"/>
                  </a:cubicBezTo>
                  <a:cubicBezTo>
                    <a:pt x="135309" y="42160"/>
                    <a:pt x="142145" y="92047"/>
                    <a:pt x="148134" y="89957"/>
                  </a:cubicBezTo>
                  <a:cubicBezTo>
                    <a:pt x="154123" y="87867"/>
                    <a:pt x="162541" y="38545"/>
                    <a:pt x="165422" y="28262"/>
                  </a:cubicBezTo>
                </a:path>
              </a:pathLst>
            </a:custGeom>
            <a:noFill/>
            <a:ln w="19050" cap="flat" cmpd="sng">
              <a:solidFill>
                <a:schemeClr val="lt1"/>
              </a:solidFill>
              <a:prstDash val="solid"/>
              <a:round/>
              <a:headEnd type="oval" w="med" len="med"/>
              <a:tailEnd type="oval" w="med" len="med"/>
            </a:ln>
          </p:spPr>
        </p:sp>
        <p:sp>
          <p:nvSpPr>
            <p:cNvPr id="81" name="Google Shape;81;p14"/>
            <p:cNvSpPr/>
            <p:nvPr/>
          </p:nvSpPr>
          <p:spPr>
            <a:xfrm>
              <a:off x="4658400" y="4014100"/>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4"/>
            <p:cNvSpPr/>
            <p:nvPr/>
          </p:nvSpPr>
          <p:spPr>
            <a:xfrm>
              <a:off x="4195525" y="3147350"/>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4"/>
            <p:cNvSpPr/>
            <p:nvPr/>
          </p:nvSpPr>
          <p:spPr>
            <a:xfrm>
              <a:off x="3800700" y="3868900"/>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4"/>
            <p:cNvSpPr/>
            <p:nvPr/>
          </p:nvSpPr>
          <p:spPr>
            <a:xfrm>
              <a:off x="3358650" y="2637813"/>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p:nvPr/>
          </p:nvSpPr>
          <p:spPr>
            <a:xfrm>
              <a:off x="2909400" y="2993013"/>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p:nvPr/>
          </p:nvSpPr>
          <p:spPr>
            <a:xfrm>
              <a:off x="2437450" y="2393988"/>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p:nvPr/>
          </p:nvSpPr>
          <p:spPr>
            <a:xfrm>
              <a:off x="1974575" y="3213325"/>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p:nvPr/>
          </p:nvSpPr>
          <p:spPr>
            <a:xfrm>
              <a:off x="1500000" y="2553225"/>
              <a:ext cx="84600" cy="84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14"/>
          <p:cNvSpPr/>
          <p:nvPr/>
        </p:nvSpPr>
        <p:spPr>
          <a:xfrm>
            <a:off x="6847150" y="1577745"/>
            <a:ext cx="1179600" cy="343800"/>
          </a:xfrm>
          <a:prstGeom prst="wedgeRoundRectCallout">
            <a:avLst>
              <a:gd name="adj1" fmla="val -21432"/>
              <a:gd name="adj2" fmla="val 84969"/>
              <a:gd name="adj3"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14"/>
          <p:cNvGrpSpPr/>
          <p:nvPr/>
        </p:nvGrpSpPr>
        <p:grpSpPr>
          <a:xfrm>
            <a:off x="4939557" y="1778136"/>
            <a:ext cx="3836911" cy="1503799"/>
            <a:chOff x="1000025" y="2059300"/>
            <a:chExt cx="4156550" cy="1629075"/>
          </a:xfrm>
        </p:grpSpPr>
        <p:sp>
          <p:nvSpPr>
            <p:cNvPr id="91" name="Google Shape;91;p14"/>
            <p:cNvSpPr/>
            <p:nvPr/>
          </p:nvSpPr>
          <p:spPr>
            <a:xfrm>
              <a:off x="1000025" y="2083952"/>
              <a:ext cx="4156550" cy="1576975"/>
            </a:xfrm>
            <a:custGeom>
              <a:avLst/>
              <a:gdLst/>
              <a:ahLst/>
              <a:cxnLst/>
              <a:rect l="l" t="t" r="r" b="b"/>
              <a:pathLst>
                <a:path w="166262" h="63079" extrusionOk="0">
                  <a:moveTo>
                    <a:pt x="0" y="34952"/>
                  </a:moveTo>
                  <a:cubicBezTo>
                    <a:pt x="3623" y="29133"/>
                    <a:pt x="14946" y="1167"/>
                    <a:pt x="21740" y="37"/>
                  </a:cubicBezTo>
                  <a:cubicBezTo>
                    <a:pt x="28534" y="-1093"/>
                    <a:pt x="34478" y="24048"/>
                    <a:pt x="40762" y="28172"/>
                  </a:cubicBezTo>
                  <a:cubicBezTo>
                    <a:pt x="47046" y="32296"/>
                    <a:pt x="53256" y="18986"/>
                    <a:pt x="59446" y="24782"/>
                  </a:cubicBezTo>
                  <a:cubicBezTo>
                    <a:pt x="65636" y="30578"/>
                    <a:pt x="71730" y="60803"/>
                    <a:pt x="77901" y="62950"/>
                  </a:cubicBezTo>
                  <a:cubicBezTo>
                    <a:pt x="84072" y="65097"/>
                    <a:pt x="90490" y="39675"/>
                    <a:pt x="96472" y="37664"/>
                  </a:cubicBezTo>
                  <a:cubicBezTo>
                    <a:pt x="102455" y="35653"/>
                    <a:pt x="108078" y="54726"/>
                    <a:pt x="113796" y="50884"/>
                  </a:cubicBezTo>
                  <a:cubicBezTo>
                    <a:pt x="119514" y="47042"/>
                    <a:pt x="125063" y="18059"/>
                    <a:pt x="130781" y="14613"/>
                  </a:cubicBezTo>
                  <a:cubicBezTo>
                    <a:pt x="136499" y="11167"/>
                    <a:pt x="142192" y="30515"/>
                    <a:pt x="148105" y="30206"/>
                  </a:cubicBezTo>
                  <a:cubicBezTo>
                    <a:pt x="154019" y="29897"/>
                    <a:pt x="163236" y="15665"/>
                    <a:pt x="166262" y="12757"/>
                  </a:cubicBezTo>
                </a:path>
              </a:pathLst>
            </a:custGeom>
            <a:noFill/>
            <a:ln w="19050" cap="flat" cmpd="sng">
              <a:solidFill>
                <a:schemeClr val="accent4"/>
              </a:solidFill>
              <a:prstDash val="solid"/>
              <a:round/>
              <a:headEnd type="oval" w="med" len="med"/>
              <a:tailEnd type="oval" w="med" len="med"/>
            </a:ln>
          </p:spPr>
        </p:sp>
        <p:sp>
          <p:nvSpPr>
            <p:cNvPr id="92" name="Google Shape;92;p14"/>
            <p:cNvSpPr/>
            <p:nvPr/>
          </p:nvSpPr>
          <p:spPr>
            <a:xfrm>
              <a:off x="1500000" y="2059300"/>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4"/>
            <p:cNvSpPr/>
            <p:nvPr/>
          </p:nvSpPr>
          <p:spPr>
            <a:xfrm>
              <a:off x="1974575" y="27372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4"/>
            <p:cNvSpPr/>
            <p:nvPr/>
          </p:nvSpPr>
          <p:spPr>
            <a:xfrm>
              <a:off x="2437450" y="26526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4"/>
            <p:cNvSpPr/>
            <p:nvPr/>
          </p:nvSpPr>
          <p:spPr>
            <a:xfrm>
              <a:off x="2909400" y="36037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p:nvPr/>
          </p:nvSpPr>
          <p:spPr>
            <a:xfrm>
              <a:off x="3358650" y="299302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a:off x="3780700" y="331522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a:off x="4216350" y="2412175"/>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4658400" y="2802450"/>
              <a:ext cx="84600" cy="84600"/>
            </a:xfrm>
            <a:prstGeom prst="ellipse">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14"/>
          <p:cNvSpPr txBox="1">
            <a:spLocks noGrp="1"/>
          </p:cNvSpPr>
          <p:nvPr>
            <p:ph type="body" idx="2"/>
          </p:nvPr>
        </p:nvSpPr>
        <p:spPr>
          <a:xfrm>
            <a:off x="6847150" y="1606395"/>
            <a:ext cx="1179600" cy="286500"/>
          </a:xfrm>
          <a:prstGeom prst="rect">
            <a:avLst/>
          </a:prstGeom>
        </p:spPr>
        <p:txBody>
          <a:bodyPr spcFirstLastPara="1" wrap="square" lIns="91425" tIns="91425" rIns="91425" bIns="91425" anchor="ctr" anchorCtr="0">
            <a:normAutofit fontScale="55000" lnSpcReduction="20000"/>
          </a:bodyPr>
          <a:lstStyle/>
          <a:p>
            <a:pPr marL="0" lvl="0" indent="0" algn="ctr" rtl="0">
              <a:spcBef>
                <a:spcPts val="0"/>
              </a:spcBef>
              <a:spcAft>
                <a:spcPts val="0"/>
              </a:spcAft>
              <a:buNone/>
            </a:pPr>
            <a:r>
              <a:rPr lang="en" sz="1300">
                <a:solidFill>
                  <a:schemeClr val="dk1"/>
                </a:solidFill>
              </a:rPr>
              <a:t>max growth</a:t>
            </a:r>
            <a:endParaRPr sz="13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p:nvPr/>
        </p:nvSpPr>
        <p:spPr>
          <a:xfrm>
            <a:off x="0" y="0"/>
            <a:ext cx="9144000" cy="132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0" y="0"/>
            <a:ext cx="9144000" cy="22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txBox="1"/>
          <p:nvPr/>
        </p:nvSpPr>
        <p:spPr>
          <a:xfrm>
            <a:off x="297675" y="2877700"/>
            <a:ext cx="3671700" cy="601500"/>
          </a:xfrm>
          <a:prstGeom prst="rect">
            <a:avLst/>
          </a:prstGeom>
          <a:noFill/>
          <a:ln>
            <a:noFill/>
          </a:ln>
        </p:spPr>
        <p:txBody>
          <a:bodyPr spcFirstLastPara="1" wrap="square" lIns="91425" tIns="91425" rIns="91425" bIns="91425" anchor="t" anchorCtr="0">
            <a:spAutoFit/>
          </a:bodyPr>
          <a:lstStyle/>
          <a:p>
            <a:pPr marL="0" lvl="0" indent="0" algn="l" rtl="0">
              <a:lnSpc>
                <a:spcPct val="95000"/>
              </a:lnSpc>
              <a:spcBef>
                <a:spcPts val="0"/>
              </a:spcBef>
              <a:spcAft>
                <a:spcPts val="1200"/>
              </a:spcAft>
              <a:buNone/>
            </a:pPr>
            <a:r>
              <a:rPr lang="en" sz="1425">
                <a:solidFill>
                  <a:schemeClr val="lt1"/>
                </a:solidFill>
                <a:latin typeface="Proxima Nova"/>
                <a:ea typeface="Proxima Nova"/>
                <a:cs typeface="Proxima Nova"/>
                <a:sym typeface="Proxima Nova"/>
              </a:rPr>
              <a:t>king for places to settle down and invest in real estate. </a:t>
            </a:r>
            <a:endParaRPr/>
          </a:p>
        </p:txBody>
      </p:sp>
      <p:sp>
        <p:nvSpPr>
          <p:cNvPr id="108" name="Google Shape;108;p15"/>
          <p:cNvSpPr txBox="1"/>
          <p:nvPr/>
        </p:nvSpPr>
        <p:spPr>
          <a:xfrm>
            <a:off x="211200" y="528950"/>
            <a:ext cx="87216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200">
                <a:solidFill>
                  <a:srgbClr val="FFFFFF"/>
                </a:solidFill>
                <a:latin typeface="Proxima Nova"/>
                <a:ea typeface="Proxima Nova"/>
                <a:cs typeface="Proxima Nova"/>
                <a:sym typeface="Proxima Nova"/>
              </a:rPr>
              <a:t>Finding the Emerging Cities in 2024 </a:t>
            </a:r>
            <a:endParaRPr sz="300">
              <a:solidFill>
                <a:srgbClr val="FFFFFF"/>
              </a:solidFill>
              <a:latin typeface="Proxima Nova"/>
              <a:ea typeface="Proxima Nova"/>
              <a:cs typeface="Proxima Nova"/>
              <a:sym typeface="Proxima Nova"/>
            </a:endParaRPr>
          </a:p>
        </p:txBody>
      </p:sp>
      <p:sp>
        <p:nvSpPr>
          <p:cNvPr id="109" name="Google Shape;109;p15"/>
          <p:cNvSpPr txBox="1"/>
          <p:nvPr/>
        </p:nvSpPr>
        <p:spPr>
          <a:xfrm>
            <a:off x="4982625" y="2522200"/>
            <a:ext cx="3758400" cy="13125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0"/>
              </a:spcBef>
              <a:spcAft>
                <a:spcPts val="0"/>
              </a:spcAft>
              <a:buNone/>
            </a:pPr>
            <a:r>
              <a:rPr lang="en" sz="1300" b="1" u="sng">
                <a:highlight>
                  <a:srgbClr val="FFFFFF"/>
                </a:highlight>
                <a:latin typeface="Roboto"/>
                <a:ea typeface="Roboto"/>
                <a:cs typeface="Roboto"/>
                <a:sym typeface="Roboto"/>
              </a:rPr>
              <a:t>What makes a city emergent?</a:t>
            </a:r>
            <a:endParaRPr sz="1300" b="1" u="sng">
              <a:highlight>
                <a:srgbClr val="FFFFFF"/>
              </a:highlight>
              <a:latin typeface="Roboto"/>
              <a:ea typeface="Roboto"/>
              <a:cs typeface="Roboto"/>
              <a:sym typeface="Roboto"/>
            </a:endParaRPr>
          </a:p>
          <a:p>
            <a:pPr marL="0" lvl="0" indent="0" algn="l" rtl="0">
              <a:spcBef>
                <a:spcPts val="200"/>
              </a:spcBef>
              <a:spcAft>
                <a:spcPts val="0"/>
              </a:spcAft>
              <a:buNone/>
            </a:pPr>
            <a:r>
              <a:rPr lang="en">
                <a:highlight>
                  <a:srgbClr val="FFFFFF"/>
                </a:highlight>
                <a:latin typeface="Roboto"/>
                <a:ea typeface="Roboto"/>
                <a:cs typeface="Roboto"/>
                <a:sym typeface="Roboto"/>
              </a:rPr>
              <a:t>The rate at which an area is growing will be reflected in economic statistics like GDP and business applications, and also in demographic statistics like population. </a:t>
            </a:r>
            <a:endParaRPr sz="1600">
              <a:highlight>
                <a:srgbClr val="FFFFFF"/>
              </a:highlight>
            </a:endParaRPr>
          </a:p>
        </p:txBody>
      </p:sp>
      <p:pic>
        <p:nvPicPr>
          <p:cNvPr id="110" name="Google Shape;110;p15"/>
          <p:cNvPicPr preferRelativeResize="0"/>
          <p:nvPr/>
        </p:nvPicPr>
        <p:blipFill>
          <a:blip r:embed="rId3">
            <a:alphaModFix/>
          </a:blip>
          <a:stretch>
            <a:fillRect/>
          </a:stretch>
        </p:blipFill>
        <p:spPr>
          <a:xfrm>
            <a:off x="297675" y="2421223"/>
            <a:ext cx="4057650" cy="1263125"/>
          </a:xfrm>
          <a:prstGeom prst="rect">
            <a:avLst/>
          </a:prstGeom>
          <a:noFill/>
          <a:ln>
            <a:noFill/>
          </a:ln>
        </p:spPr>
      </p:pic>
      <p:sp>
        <p:nvSpPr>
          <p:cNvPr id="111" name="Google Shape;111;p15"/>
          <p:cNvSpPr txBox="1"/>
          <p:nvPr/>
        </p:nvSpPr>
        <p:spPr>
          <a:xfrm>
            <a:off x="300300" y="3903250"/>
            <a:ext cx="8543400" cy="1018200"/>
          </a:xfrm>
          <a:prstGeom prst="rect">
            <a:avLst/>
          </a:prstGeom>
          <a:noFill/>
          <a:ln>
            <a:noFill/>
          </a:ln>
        </p:spPr>
        <p:txBody>
          <a:bodyPr spcFirstLastPara="1" wrap="square" lIns="91425" tIns="91425" rIns="91425" bIns="91425" anchor="t" anchorCtr="0">
            <a:spAutoFit/>
          </a:bodyPr>
          <a:lstStyle/>
          <a:p>
            <a:pPr marL="457200" lvl="0" indent="-319087" algn="l" rtl="0">
              <a:lnSpc>
                <a:spcPct val="95000"/>
              </a:lnSpc>
              <a:spcBef>
                <a:spcPts val="0"/>
              </a:spcBef>
              <a:spcAft>
                <a:spcPts val="0"/>
              </a:spcAft>
              <a:buSzPts val="1425"/>
              <a:buFont typeface="Proxima Nova"/>
              <a:buChar char="●"/>
            </a:pPr>
            <a:r>
              <a:rPr lang="en" sz="1425">
                <a:latin typeface="Proxima Nova"/>
                <a:ea typeface="Proxima Nova"/>
                <a:cs typeface="Proxima Nova"/>
                <a:sym typeface="Proxima Nova"/>
              </a:rPr>
              <a:t>Finding the next emerging city in advance could save/make thousands and millions of dollars for people looking to invest or find a city with job security.  </a:t>
            </a:r>
            <a:endParaRPr sz="1425">
              <a:latin typeface="Proxima Nova"/>
              <a:ea typeface="Proxima Nova"/>
              <a:cs typeface="Proxima Nova"/>
              <a:sym typeface="Proxima Nova"/>
            </a:endParaRPr>
          </a:p>
          <a:p>
            <a:pPr marL="457200" lvl="0" indent="-319087" algn="l" rtl="0">
              <a:lnSpc>
                <a:spcPct val="95000"/>
              </a:lnSpc>
              <a:spcBef>
                <a:spcPts val="0"/>
              </a:spcBef>
              <a:spcAft>
                <a:spcPts val="0"/>
              </a:spcAft>
              <a:buSzPts val="1425"/>
              <a:buFont typeface="Proxima Nova"/>
              <a:buChar char="●"/>
            </a:pPr>
            <a:r>
              <a:rPr lang="en" sz="1425">
                <a:latin typeface="Proxima Nova"/>
                <a:ea typeface="Proxima Nova"/>
                <a:cs typeface="Proxima Nova"/>
                <a:sym typeface="Proxima Nova"/>
              </a:rPr>
              <a:t>It can also save/make companies millions of dollars to move to a city with the population, demographics, and employment ratios to find the right talent to employ a workforce.</a:t>
            </a:r>
            <a:endParaRPr>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6"/>
          <p:cNvSpPr/>
          <p:nvPr/>
        </p:nvSpPr>
        <p:spPr>
          <a:xfrm>
            <a:off x="0" y="0"/>
            <a:ext cx="9144000" cy="111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7" name="Google Shape;117;p16"/>
          <p:cNvSpPr txBox="1">
            <a:spLocks noGrp="1"/>
          </p:cNvSpPr>
          <p:nvPr>
            <p:ph type="title"/>
          </p:nvPr>
        </p:nvSpPr>
        <p:spPr>
          <a:xfrm>
            <a:off x="348175" y="2061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920">
                <a:solidFill>
                  <a:schemeClr val="lt1"/>
                </a:solidFill>
              </a:rPr>
              <a:t>The Data</a:t>
            </a:r>
            <a:endParaRPr sz="3920">
              <a:solidFill>
                <a:schemeClr val="lt1"/>
              </a:solidFill>
            </a:endParaRPr>
          </a:p>
        </p:txBody>
      </p:sp>
      <p:sp>
        <p:nvSpPr>
          <p:cNvPr id="118" name="Google Shape;118;p16"/>
          <p:cNvSpPr txBox="1">
            <a:spLocks noGrp="1"/>
          </p:cNvSpPr>
          <p:nvPr>
            <p:ph type="body" idx="4294967295"/>
          </p:nvPr>
        </p:nvSpPr>
        <p:spPr>
          <a:xfrm>
            <a:off x="424500" y="1269475"/>
            <a:ext cx="8295000" cy="34563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a:t>We gathered data for 381 cities (metropolitan areas) from the Bureau of Labor and Statistics and the U.S. Census for the last 5-10 years. </a:t>
            </a:r>
            <a:endParaRPr/>
          </a:p>
          <a:p>
            <a:pPr marL="0" lvl="0" indent="0" algn="l" rtl="0">
              <a:spcBef>
                <a:spcPts val="1200"/>
              </a:spcBef>
              <a:spcAft>
                <a:spcPts val="0"/>
              </a:spcAft>
              <a:buNone/>
            </a:pPr>
            <a:r>
              <a:rPr lang="en"/>
              <a:t>The data we pulled included:</a:t>
            </a:r>
            <a:endParaRPr/>
          </a:p>
          <a:p>
            <a:pPr marL="457200" lvl="0" indent="-342900" algn="l" rtl="0">
              <a:spcBef>
                <a:spcPts val="1200"/>
              </a:spcBef>
              <a:spcAft>
                <a:spcPts val="0"/>
              </a:spcAft>
              <a:buSzPts val="1800"/>
              <a:buChar char="-"/>
            </a:pPr>
            <a:r>
              <a:rPr lang="en"/>
              <a:t>Population</a:t>
            </a:r>
            <a:endParaRPr/>
          </a:p>
          <a:p>
            <a:pPr marL="457200" lvl="0" indent="-342900" algn="l" rtl="0">
              <a:spcBef>
                <a:spcPts val="0"/>
              </a:spcBef>
              <a:spcAft>
                <a:spcPts val="0"/>
              </a:spcAft>
              <a:buSzPts val="1800"/>
              <a:buChar char="-"/>
            </a:pPr>
            <a:r>
              <a:rPr lang="en"/>
              <a:t>unemployment rate</a:t>
            </a:r>
            <a:endParaRPr/>
          </a:p>
          <a:p>
            <a:pPr marL="457200" lvl="0" indent="-342900" algn="l" rtl="0">
              <a:spcBef>
                <a:spcPts val="0"/>
              </a:spcBef>
              <a:spcAft>
                <a:spcPts val="0"/>
              </a:spcAft>
              <a:buSzPts val="1800"/>
              <a:buChar char="-"/>
            </a:pPr>
            <a:r>
              <a:rPr lang="en"/>
              <a:t>GDP</a:t>
            </a:r>
            <a:endParaRPr/>
          </a:p>
          <a:p>
            <a:pPr marL="457200" lvl="0" indent="-342900" algn="l" rtl="0">
              <a:spcBef>
                <a:spcPts val="0"/>
              </a:spcBef>
              <a:spcAft>
                <a:spcPts val="0"/>
              </a:spcAft>
              <a:buSzPts val="1800"/>
              <a:buChar char="-"/>
            </a:pPr>
            <a:r>
              <a:rPr lang="en"/>
              <a:t>total employment</a:t>
            </a:r>
            <a:endParaRPr/>
          </a:p>
          <a:p>
            <a:pPr marL="457200" lvl="0" indent="-342900" algn="l" rtl="0">
              <a:spcBef>
                <a:spcPts val="0"/>
              </a:spcBef>
              <a:spcAft>
                <a:spcPts val="0"/>
              </a:spcAft>
              <a:buSzPts val="1800"/>
              <a:buChar char="-"/>
            </a:pPr>
            <a:r>
              <a:rPr lang="en"/>
              <a:t>labor force</a:t>
            </a:r>
            <a:endParaRPr/>
          </a:p>
          <a:p>
            <a:pPr marL="457200" lvl="0" indent="-342900" algn="l" rtl="0">
              <a:spcBef>
                <a:spcPts val="0"/>
              </a:spcBef>
              <a:spcAft>
                <a:spcPts val="0"/>
              </a:spcAft>
              <a:buSzPts val="1800"/>
              <a:buChar char="-"/>
            </a:pPr>
            <a:r>
              <a:rPr lang="en"/>
              <a:t>business applications</a:t>
            </a:r>
            <a:endParaRPr/>
          </a:p>
          <a:p>
            <a:pPr marL="457200" lvl="0" indent="-342900" algn="l" rtl="0">
              <a:spcBef>
                <a:spcPts val="0"/>
              </a:spcBef>
              <a:spcAft>
                <a:spcPts val="0"/>
              </a:spcAft>
              <a:buSzPts val="1800"/>
              <a:buChar char="-"/>
            </a:pPr>
            <a:r>
              <a:rPr lang="en"/>
              <a:t>annual wage</a:t>
            </a:r>
            <a:endParaRPr/>
          </a:p>
          <a:p>
            <a:pPr marL="457200" lvl="0" indent="-342900" algn="l" rtl="0">
              <a:spcBef>
                <a:spcPts val="0"/>
              </a:spcBef>
              <a:spcAft>
                <a:spcPts val="0"/>
              </a:spcAft>
              <a:buSzPts val="1800"/>
              <a:buChar char="-"/>
            </a:pPr>
            <a:r>
              <a:rPr lang="en"/>
              <a:t>employment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7"/>
          <p:cNvSpPr txBox="1"/>
          <p:nvPr/>
        </p:nvSpPr>
        <p:spPr>
          <a:xfrm>
            <a:off x="4849825" y="955500"/>
            <a:ext cx="3998700" cy="3232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FFFFFF"/>
                </a:solidFill>
                <a:latin typeface="Proxima Nova"/>
                <a:ea typeface="Proxima Nova"/>
                <a:cs typeface="Proxima Nova"/>
                <a:sym typeface="Proxima Nova"/>
              </a:rPr>
              <a:t>Dissect the Data</a:t>
            </a:r>
            <a:endParaRPr sz="1600" b="1">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a:solidFill>
                <a:srgbClr val="FFFFFF"/>
              </a:solidFill>
              <a:latin typeface="Proxima Nova"/>
              <a:ea typeface="Proxima Nova"/>
              <a:cs typeface="Proxima Nova"/>
              <a:sym typeface="Proxima Nova"/>
            </a:endParaRPr>
          </a:p>
          <a:p>
            <a:pPr marL="457200" lvl="0" indent="-317500" algn="l" rtl="0">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Univariate</a:t>
            </a:r>
            <a:endParaRPr>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a:solidFill>
                <a:srgbClr val="FFFFFF"/>
              </a:solidFill>
              <a:latin typeface="Proxima Nova"/>
              <a:ea typeface="Proxima Nova"/>
              <a:cs typeface="Proxima Nova"/>
              <a:sym typeface="Proxima Nova"/>
            </a:endParaRPr>
          </a:p>
          <a:p>
            <a:pPr marL="457200" lvl="0" indent="-317500" algn="l" rtl="0">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Multivariate</a:t>
            </a:r>
            <a:endParaRPr>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a:solidFill>
                <a:srgbClr val="FFFFFF"/>
              </a:solidFill>
              <a:latin typeface="Proxima Nova"/>
              <a:ea typeface="Proxima Nova"/>
              <a:cs typeface="Proxima Nova"/>
              <a:sym typeface="Proxima Nova"/>
            </a:endParaRPr>
          </a:p>
          <a:p>
            <a:pPr marL="457200" lvl="0" indent="-317500" algn="l" rtl="0">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Seasonality</a:t>
            </a:r>
            <a:endParaRPr>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a:solidFill>
                <a:srgbClr val="FFFFFF"/>
              </a:solidFill>
              <a:latin typeface="Proxima Nova"/>
              <a:ea typeface="Proxima Nova"/>
              <a:cs typeface="Proxima Nova"/>
              <a:sym typeface="Proxima Nova"/>
            </a:endParaRPr>
          </a:p>
          <a:p>
            <a:pPr marL="457200" lvl="0" indent="-317500" algn="l" rtl="0">
              <a:spcBef>
                <a:spcPts val="0"/>
              </a:spcBef>
              <a:spcAft>
                <a:spcPts val="0"/>
              </a:spcAft>
              <a:buClr>
                <a:srgbClr val="FFFFFF"/>
              </a:buClr>
              <a:buSzPts val="1400"/>
              <a:buFont typeface="Proxima Nova"/>
              <a:buChar char="●"/>
            </a:pPr>
            <a:r>
              <a:rPr lang="en">
                <a:solidFill>
                  <a:schemeClr val="lt1"/>
                </a:solidFill>
                <a:latin typeface="Proxima Nova"/>
                <a:ea typeface="Proxima Nova"/>
                <a:cs typeface="Proxima Nova"/>
                <a:sym typeface="Proxima Nova"/>
              </a:rPr>
              <a:t>Trends</a:t>
            </a:r>
            <a:endParaRPr>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a:solidFill>
                <a:srgbClr val="FFFFFF"/>
              </a:solidFill>
              <a:latin typeface="Proxima Nova"/>
              <a:ea typeface="Proxima Nova"/>
              <a:cs typeface="Proxima Nova"/>
              <a:sym typeface="Proxima Nova"/>
            </a:endParaRPr>
          </a:p>
          <a:p>
            <a:pPr marL="457200" lvl="0" indent="-317500" algn="l" rtl="0">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Stationary</a:t>
            </a:r>
            <a:endParaRPr>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a:solidFill>
                <a:srgbClr val="FFFFFF"/>
              </a:solidFill>
              <a:latin typeface="Proxima Nova"/>
              <a:ea typeface="Proxima Nova"/>
              <a:cs typeface="Proxima Nova"/>
              <a:sym typeface="Proxima Nova"/>
            </a:endParaRPr>
          </a:p>
          <a:p>
            <a:pPr marL="457200" lvl="0" indent="-317500" algn="l" rtl="0">
              <a:spcBef>
                <a:spcPts val="0"/>
              </a:spcBef>
              <a:spcAft>
                <a:spcPts val="0"/>
              </a:spcAft>
              <a:buClr>
                <a:srgbClr val="FFFFFF"/>
              </a:buClr>
              <a:buSzPts val="1400"/>
              <a:buFont typeface="Proxima Nova"/>
              <a:buChar char="●"/>
            </a:pPr>
            <a:r>
              <a:rPr lang="en">
                <a:solidFill>
                  <a:srgbClr val="FFFFFF"/>
                </a:solidFill>
                <a:latin typeface="Proxima Nova"/>
                <a:ea typeface="Proxima Nova"/>
                <a:cs typeface="Proxima Nova"/>
                <a:sym typeface="Proxima Nova"/>
              </a:rPr>
              <a:t>Non-stationary</a:t>
            </a:r>
            <a:endParaRPr>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a:solidFill>
                <a:srgbClr val="FFFFFF"/>
              </a:solidFill>
              <a:latin typeface="Proxima Nova"/>
              <a:ea typeface="Proxima Nova"/>
              <a:cs typeface="Proxima Nova"/>
              <a:sym typeface="Proxima Nova"/>
            </a:endParaRPr>
          </a:p>
        </p:txBody>
      </p:sp>
      <p:pic>
        <p:nvPicPr>
          <p:cNvPr id="124" name="Google Shape;124;p17"/>
          <p:cNvPicPr preferRelativeResize="0"/>
          <p:nvPr/>
        </p:nvPicPr>
        <p:blipFill>
          <a:blip r:embed="rId3">
            <a:alphaModFix/>
          </a:blip>
          <a:stretch>
            <a:fillRect/>
          </a:stretch>
        </p:blipFill>
        <p:spPr>
          <a:xfrm>
            <a:off x="168525" y="2455667"/>
            <a:ext cx="4031750" cy="2687833"/>
          </a:xfrm>
          <a:prstGeom prst="rect">
            <a:avLst/>
          </a:prstGeom>
          <a:noFill/>
          <a:ln>
            <a:noFill/>
          </a:ln>
        </p:spPr>
      </p:pic>
      <p:pic>
        <p:nvPicPr>
          <p:cNvPr id="125" name="Google Shape;125;p17"/>
          <p:cNvPicPr preferRelativeResize="0"/>
          <p:nvPr/>
        </p:nvPicPr>
        <p:blipFill>
          <a:blip r:embed="rId4">
            <a:alphaModFix/>
          </a:blip>
          <a:stretch>
            <a:fillRect/>
          </a:stretch>
        </p:blipFill>
        <p:spPr>
          <a:xfrm>
            <a:off x="168525" y="0"/>
            <a:ext cx="4114800" cy="2743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8"/>
          <p:cNvSpPr/>
          <p:nvPr/>
        </p:nvSpPr>
        <p:spPr>
          <a:xfrm>
            <a:off x="0" y="0"/>
            <a:ext cx="9144000" cy="2338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8"/>
          <p:cNvSpPr/>
          <p:nvPr/>
        </p:nvSpPr>
        <p:spPr>
          <a:xfrm>
            <a:off x="0" y="385050"/>
            <a:ext cx="9144000" cy="1801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8"/>
          <p:cNvSpPr txBox="1"/>
          <p:nvPr/>
        </p:nvSpPr>
        <p:spPr>
          <a:xfrm>
            <a:off x="-271200" y="238950"/>
            <a:ext cx="9415200" cy="1154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200">
                <a:solidFill>
                  <a:srgbClr val="FFFFFF"/>
                </a:solidFill>
                <a:latin typeface="Proxima Nova"/>
                <a:ea typeface="Proxima Nova"/>
                <a:cs typeface="Proxima Nova"/>
                <a:sym typeface="Proxima Nova"/>
              </a:rPr>
              <a:t>ARIMA  </a:t>
            </a:r>
            <a:endParaRPr sz="4200">
              <a:solidFill>
                <a:srgbClr val="FFFFFF"/>
              </a:solidFill>
              <a:latin typeface="Proxima Nova"/>
              <a:ea typeface="Proxima Nova"/>
              <a:cs typeface="Proxima Nova"/>
              <a:sym typeface="Proxima Nova"/>
            </a:endParaRPr>
          </a:p>
          <a:p>
            <a:pPr marL="0" lvl="0" indent="0" algn="ctr" rtl="0">
              <a:spcBef>
                <a:spcPts val="0"/>
              </a:spcBef>
              <a:spcAft>
                <a:spcPts val="0"/>
              </a:spcAft>
              <a:buNone/>
            </a:pPr>
            <a:r>
              <a:rPr lang="en" sz="2100">
                <a:solidFill>
                  <a:srgbClr val="FFFFFF"/>
                </a:solidFill>
                <a:latin typeface="Proxima Nova"/>
                <a:ea typeface="Proxima Nova"/>
                <a:cs typeface="Proxima Nova"/>
                <a:sym typeface="Proxima Nova"/>
              </a:rPr>
              <a:t>(A)uto(R)egressive(I)ntegrated(M)oving(A)verage</a:t>
            </a:r>
            <a:endParaRPr sz="100">
              <a:solidFill>
                <a:srgbClr val="FFFFFF"/>
              </a:solidFill>
              <a:latin typeface="Proxima Nova"/>
              <a:ea typeface="Proxima Nova"/>
              <a:cs typeface="Proxima Nova"/>
              <a:sym typeface="Proxima Nova"/>
            </a:endParaRPr>
          </a:p>
        </p:txBody>
      </p:sp>
      <p:sp>
        <p:nvSpPr>
          <p:cNvPr id="133" name="Google Shape;133;p18"/>
          <p:cNvSpPr txBox="1"/>
          <p:nvPr/>
        </p:nvSpPr>
        <p:spPr>
          <a:xfrm>
            <a:off x="96350" y="2990350"/>
            <a:ext cx="53802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Proxima Nova"/>
                <a:ea typeface="Proxima Nova"/>
                <a:cs typeface="Proxima Nova"/>
                <a:sym typeface="Proxima Nova"/>
              </a:rPr>
              <a:t>AR</a:t>
            </a:r>
            <a:r>
              <a:rPr lang="en">
                <a:latin typeface="Proxima Nova"/>
                <a:ea typeface="Proxima Nova"/>
                <a:cs typeface="Proxima Nova"/>
                <a:sym typeface="Proxima Nova"/>
              </a:rPr>
              <a:t>: uses the dependent relationship between an observation and some number of lagged observations</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b="1">
                <a:latin typeface="Proxima Nova"/>
                <a:ea typeface="Proxima Nova"/>
                <a:cs typeface="Proxima Nova"/>
                <a:sym typeface="Proxima Nova"/>
              </a:rPr>
              <a:t>I</a:t>
            </a:r>
            <a:r>
              <a:rPr lang="en">
                <a:latin typeface="Proxima Nova"/>
                <a:ea typeface="Proxima Nova"/>
                <a:cs typeface="Proxima Nova"/>
                <a:sym typeface="Proxima Nova"/>
              </a:rPr>
              <a:t>: use of differencing of raw observations in order to make the time series stationary</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b="1">
                <a:latin typeface="Proxima Nova"/>
                <a:ea typeface="Proxima Nova"/>
                <a:cs typeface="Proxima Nova"/>
                <a:sym typeface="Proxima Nova"/>
              </a:rPr>
              <a:t>MA</a:t>
            </a:r>
            <a:r>
              <a:rPr lang="en">
                <a:latin typeface="Proxima Nova"/>
                <a:ea typeface="Proxima Nova"/>
                <a:cs typeface="Proxima Nova"/>
                <a:sym typeface="Proxima Nova"/>
              </a:rPr>
              <a:t>: uses the dependency between observation and a residual error from a moving average model applied to lag</a:t>
            </a:r>
            <a:endParaRPr>
              <a:latin typeface="Proxima Nova"/>
              <a:ea typeface="Proxima Nova"/>
              <a:cs typeface="Proxima Nova"/>
              <a:sym typeface="Proxima Nova"/>
            </a:endParaRPr>
          </a:p>
        </p:txBody>
      </p:sp>
      <p:sp>
        <p:nvSpPr>
          <p:cNvPr id="134" name="Google Shape;134;p18"/>
          <p:cNvSpPr txBox="1"/>
          <p:nvPr/>
        </p:nvSpPr>
        <p:spPr>
          <a:xfrm>
            <a:off x="5624550" y="2990350"/>
            <a:ext cx="33822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Proxima Nova"/>
                <a:ea typeface="Proxima Nova"/>
                <a:cs typeface="Proxima Nova"/>
                <a:sym typeface="Proxima Nova"/>
              </a:rPr>
              <a:t>p</a:t>
            </a:r>
            <a:r>
              <a:rPr lang="en">
                <a:latin typeface="Proxima Nova"/>
                <a:ea typeface="Proxima Nova"/>
                <a:cs typeface="Proxima Nova"/>
                <a:sym typeface="Proxima Nova"/>
              </a:rPr>
              <a:t>: number of lag observations</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b="1">
                <a:latin typeface="Proxima Nova"/>
                <a:ea typeface="Proxima Nova"/>
                <a:cs typeface="Proxima Nova"/>
                <a:sym typeface="Proxima Nova"/>
              </a:rPr>
              <a:t>d</a:t>
            </a:r>
            <a:r>
              <a:rPr lang="en">
                <a:latin typeface="Proxima Nova"/>
                <a:ea typeface="Proxima Nova"/>
                <a:cs typeface="Proxima Nova"/>
                <a:sym typeface="Proxima Nova"/>
              </a:rPr>
              <a:t>: degree of differencing</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b="1">
                <a:latin typeface="Proxima Nova"/>
                <a:ea typeface="Proxima Nova"/>
                <a:cs typeface="Proxima Nova"/>
                <a:sym typeface="Proxima Nova"/>
              </a:rPr>
              <a:t>q</a:t>
            </a:r>
            <a:r>
              <a:rPr lang="en">
                <a:latin typeface="Proxima Nova"/>
                <a:ea typeface="Proxima Nova"/>
                <a:cs typeface="Proxima Nova"/>
                <a:sym typeface="Proxima Nova"/>
              </a:rPr>
              <a:t>: order of moving average</a:t>
            </a:r>
            <a:endParaRPr>
              <a:latin typeface="Proxima Nova"/>
              <a:ea typeface="Proxima Nova"/>
              <a:cs typeface="Proxima Nova"/>
              <a:sym typeface="Proxima Nova"/>
            </a:endParaRPr>
          </a:p>
        </p:txBody>
      </p:sp>
      <p:cxnSp>
        <p:nvCxnSpPr>
          <p:cNvPr id="135" name="Google Shape;135;p18"/>
          <p:cNvCxnSpPr/>
          <p:nvPr/>
        </p:nvCxnSpPr>
        <p:spPr>
          <a:xfrm>
            <a:off x="5543150" y="2353425"/>
            <a:ext cx="0" cy="2819700"/>
          </a:xfrm>
          <a:prstGeom prst="straightConnector1">
            <a:avLst/>
          </a:prstGeom>
          <a:noFill/>
          <a:ln w="9525" cap="flat" cmpd="sng">
            <a:solidFill>
              <a:srgbClr val="000000"/>
            </a:solidFill>
            <a:prstDash val="solid"/>
            <a:round/>
            <a:headEnd type="none" w="med" len="med"/>
            <a:tailEnd type="none" w="med" len="med"/>
          </a:ln>
        </p:spPr>
      </p:cxnSp>
      <p:sp>
        <p:nvSpPr>
          <p:cNvPr id="136" name="Google Shape;136;p18"/>
          <p:cNvSpPr txBox="1"/>
          <p:nvPr/>
        </p:nvSpPr>
        <p:spPr>
          <a:xfrm>
            <a:off x="199825" y="2420025"/>
            <a:ext cx="5136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i="1">
                <a:latin typeface="Proxima Nova"/>
                <a:ea typeface="Proxima Nova"/>
                <a:cs typeface="Proxima Nova"/>
                <a:sym typeface="Proxima Nova"/>
              </a:rPr>
              <a:t>Core Concepts</a:t>
            </a:r>
            <a:endParaRPr b="1" i="1">
              <a:latin typeface="Proxima Nova"/>
              <a:ea typeface="Proxima Nova"/>
              <a:cs typeface="Proxima Nova"/>
              <a:sym typeface="Proxima Nova"/>
            </a:endParaRPr>
          </a:p>
        </p:txBody>
      </p:sp>
      <p:cxnSp>
        <p:nvCxnSpPr>
          <p:cNvPr id="137" name="Google Shape;137;p18"/>
          <p:cNvCxnSpPr/>
          <p:nvPr/>
        </p:nvCxnSpPr>
        <p:spPr>
          <a:xfrm rot="10800000" flipH="1">
            <a:off x="96200" y="2856675"/>
            <a:ext cx="8977200" cy="22200"/>
          </a:xfrm>
          <a:prstGeom prst="straightConnector1">
            <a:avLst/>
          </a:prstGeom>
          <a:noFill/>
          <a:ln w="9525" cap="flat" cmpd="sng">
            <a:solidFill>
              <a:srgbClr val="000000"/>
            </a:solidFill>
            <a:prstDash val="solid"/>
            <a:round/>
            <a:headEnd type="none" w="med" len="med"/>
            <a:tailEnd type="none" w="med" len="med"/>
          </a:ln>
        </p:spPr>
      </p:cxnSp>
      <p:sp>
        <p:nvSpPr>
          <p:cNvPr id="138" name="Google Shape;138;p18"/>
          <p:cNvSpPr txBox="1"/>
          <p:nvPr/>
        </p:nvSpPr>
        <p:spPr>
          <a:xfrm>
            <a:off x="5624550" y="2427425"/>
            <a:ext cx="33525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latin typeface="Proxima Nova"/>
                <a:ea typeface="Proxima Nova"/>
                <a:cs typeface="Proxima Nova"/>
                <a:sym typeface="Proxima Nova"/>
              </a:rPr>
              <a:t>Parameters</a:t>
            </a:r>
            <a:endParaRPr b="1">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2"/>
        <p:cNvGrpSpPr/>
        <p:nvPr/>
      </p:nvGrpSpPr>
      <p:grpSpPr>
        <a:xfrm>
          <a:off x="0" y="0"/>
          <a:ext cx="0" cy="0"/>
          <a:chOff x="0" y="0"/>
          <a:chExt cx="0" cy="0"/>
        </a:xfrm>
      </p:grpSpPr>
      <p:sp>
        <p:nvSpPr>
          <p:cNvPr id="143" name="Google Shape;143;p1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solidFill>
                  <a:srgbClr val="FFFFFF"/>
                </a:solidFill>
              </a:rPr>
              <a:t>Setting parameters with rolling forecast</a:t>
            </a:r>
            <a:endParaRPr>
              <a:solidFill>
                <a:srgbClr val="FFFFFF"/>
              </a:solidFill>
            </a:endParaRPr>
          </a:p>
        </p:txBody>
      </p:sp>
      <p:sp>
        <p:nvSpPr>
          <p:cNvPr id="144" name="Google Shape;144;p19"/>
          <p:cNvSpPr txBox="1"/>
          <p:nvPr/>
        </p:nvSpPr>
        <p:spPr>
          <a:xfrm>
            <a:off x="4584425" y="279550"/>
            <a:ext cx="4559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Proxima Nova"/>
              <a:ea typeface="Proxima Nova"/>
              <a:cs typeface="Proxima Nova"/>
              <a:sym typeface="Proxima Nova"/>
            </a:endParaRPr>
          </a:p>
        </p:txBody>
      </p:sp>
      <p:sp>
        <p:nvSpPr>
          <p:cNvPr id="145" name="Google Shape;145;p19"/>
          <p:cNvSpPr/>
          <p:nvPr/>
        </p:nvSpPr>
        <p:spPr>
          <a:xfrm>
            <a:off x="4584175" y="-100"/>
            <a:ext cx="4559700" cy="5143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6" name="Google Shape;146;p19"/>
          <p:cNvPicPr preferRelativeResize="0"/>
          <p:nvPr/>
        </p:nvPicPr>
        <p:blipFill>
          <a:blip r:embed="rId3">
            <a:alphaModFix/>
          </a:blip>
          <a:stretch>
            <a:fillRect/>
          </a:stretch>
        </p:blipFill>
        <p:spPr>
          <a:xfrm>
            <a:off x="5377325" y="279550"/>
            <a:ext cx="3184912" cy="2123275"/>
          </a:xfrm>
          <a:prstGeom prst="rect">
            <a:avLst/>
          </a:prstGeom>
          <a:noFill/>
          <a:ln>
            <a:noFill/>
          </a:ln>
        </p:spPr>
      </p:pic>
      <p:pic>
        <p:nvPicPr>
          <p:cNvPr id="147" name="Google Shape;147;p19"/>
          <p:cNvPicPr preferRelativeResize="0"/>
          <p:nvPr/>
        </p:nvPicPr>
        <p:blipFill>
          <a:blip r:embed="rId4">
            <a:alphaModFix/>
          </a:blip>
          <a:stretch>
            <a:fillRect/>
          </a:stretch>
        </p:blipFill>
        <p:spPr>
          <a:xfrm>
            <a:off x="5377325" y="2668000"/>
            <a:ext cx="3184912" cy="2123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0"/>
          <p:cNvSpPr/>
          <p:nvPr/>
        </p:nvSpPr>
        <p:spPr>
          <a:xfrm>
            <a:off x="0" y="0"/>
            <a:ext cx="9144000" cy="111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3" name="Google Shape;153;p20"/>
          <p:cNvSpPr txBox="1">
            <a:spLocks noGrp="1"/>
          </p:cNvSpPr>
          <p:nvPr>
            <p:ph type="title" idx="4294967295"/>
          </p:nvPr>
        </p:nvSpPr>
        <p:spPr>
          <a:xfrm>
            <a:off x="1216000" y="261625"/>
            <a:ext cx="6904500" cy="1314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rgbClr val="FFFFFF"/>
                </a:solidFill>
              </a:rPr>
              <a:t>The Machine Learning Model </a:t>
            </a:r>
            <a:endParaRPr>
              <a:solidFill>
                <a:srgbClr val="FFFFFF"/>
              </a:solidFill>
            </a:endParaRPr>
          </a:p>
          <a:p>
            <a:pPr marL="0" lvl="0" indent="0" algn="ctr" rtl="0">
              <a:spcBef>
                <a:spcPts val="400"/>
              </a:spcBef>
              <a:spcAft>
                <a:spcPts val="0"/>
              </a:spcAft>
              <a:buNone/>
            </a:pPr>
            <a:endParaRPr>
              <a:solidFill>
                <a:srgbClr val="000000"/>
              </a:solidFill>
            </a:endParaRPr>
          </a:p>
          <a:p>
            <a:pPr marL="0" lvl="0" indent="0" algn="ctr" rtl="0">
              <a:spcBef>
                <a:spcPts val="400"/>
              </a:spcBef>
              <a:spcAft>
                <a:spcPts val="0"/>
              </a:spcAft>
              <a:buNone/>
            </a:pPr>
            <a:endParaRPr>
              <a:solidFill>
                <a:srgbClr val="000000"/>
              </a:solidFill>
            </a:endParaRPr>
          </a:p>
          <a:p>
            <a:pPr marL="0" lvl="0" indent="0" algn="ctr" rtl="0">
              <a:spcBef>
                <a:spcPts val="400"/>
              </a:spcBef>
              <a:spcAft>
                <a:spcPts val="0"/>
              </a:spcAft>
              <a:buNone/>
            </a:pPr>
            <a:endParaRPr>
              <a:solidFill>
                <a:srgbClr val="000000"/>
              </a:solidFill>
            </a:endParaRPr>
          </a:p>
          <a:p>
            <a:pPr marL="0" lvl="0" indent="0" algn="ctr" rtl="0">
              <a:spcBef>
                <a:spcPts val="400"/>
              </a:spcBef>
              <a:spcAft>
                <a:spcPts val="400"/>
              </a:spcAft>
              <a:buNone/>
            </a:pPr>
            <a:endParaRPr sz="1600" i="1">
              <a:solidFill>
                <a:srgbClr val="000000"/>
              </a:solidFill>
            </a:endParaRPr>
          </a:p>
        </p:txBody>
      </p:sp>
      <p:pic>
        <p:nvPicPr>
          <p:cNvPr id="154" name="Google Shape;154;p20"/>
          <p:cNvPicPr preferRelativeResize="0"/>
          <p:nvPr/>
        </p:nvPicPr>
        <p:blipFill>
          <a:blip r:embed="rId3">
            <a:alphaModFix/>
          </a:blip>
          <a:stretch>
            <a:fillRect/>
          </a:stretch>
        </p:blipFill>
        <p:spPr>
          <a:xfrm>
            <a:off x="6778975" y="2016863"/>
            <a:ext cx="2239250" cy="2861250"/>
          </a:xfrm>
          <a:prstGeom prst="rect">
            <a:avLst/>
          </a:prstGeom>
          <a:noFill/>
          <a:ln>
            <a:noFill/>
          </a:ln>
        </p:spPr>
      </p:pic>
      <p:pic>
        <p:nvPicPr>
          <p:cNvPr id="155" name="Google Shape;155;p20"/>
          <p:cNvPicPr preferRelativeResize="0"/>
          <p:nvPr/>
        </p:nvPicPr>
        <p:blipFill>
          <a:blip r:embed="rId4">
            <a:alphaModFix/>
          </a:blip>
          <a:stretch>
            <a:fillRect/>
          </a:stretch>
        </p:blipFill>
        <p:spPr>
          <a:xfrm>
            <a:off x="305100" y="1116300"/>
            <a:ext cx="5874400" cy="4027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p:nvPr/>
        </p:nvSpPr>
        <p:spPr>
          <a:xfrm>
            <a:off x="0" y="0"/>
            <a:ext cx="9144000" cy="257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txBox="1">
            <a:spLocks noGrp="1"/>
          </p:cNvSpPr>
          <p:nvPr>
            <p:ph type="title" idx="4294967295"/>
          </p:nvPr>
        </p:nvSpPr>
        <p:spPr>
          <a:xfrm>
            <a:off x="89025" y="3396725"/>
            <a:ext cx="3670200" cy="2457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i="1">
                <a:solidFill>
                  <a:srgbClr val="000000"/>
                </a:solidFill>
              </a:rPr>
              <a:t>Customizable dashboard which will rank emerging cities to live in in 2024 </a:t>
            </a:r>
            <a:endParaRPr sz="1600" i="1">
              <a:solidFill>
                <a:srgbClr val="000000"/>
              </a:solidFill>
            </a:endParaRPr>
          </a:p>
          <a:p>
            <a:pPr marL="0" lvl="0" indent="0" algn="ctr" rtl="0">
              <a:spcBef>
                <a:spcPts val="400"/>
              </a:spcBef>
              <a:spcAft>
                <a:spcPts val="0"/>
              </a:spcAft>
              <a:buNone/>
            </a:pPr>
            <a:endParaRPr sz="1600" i="1">
              <a:solidFill>
                <a:srgbClr val="000000"/>
              </a:solidFill>
            </a:endParaRPr>
          </a:p>
          <a:p>
            <a:pPr marL="457200" lvl="0" indent="0" algn="l" rtl="0">
              <a:spcBef>
                <a:spcPts val="400"/>
              </a:spcBef>
              <a:spcAft>
                <a:spcPts val="400"/>
              </a:spcAft>
              <a:buNone/>
            </a:pPr>
            <a:endParaRPr sz="1600" i="1">
              <a:solidFill>
                <a:srgbClr val="000000"/>
              </a:solidFill>
            </a:endParaRPr>
          </a:p>
        </p:txBody>
      </p:sp>
      <p:sp>
        <p:nvSpPr>
          <p:cNvPr id="162" name="Google Shape;162;p21"/>
          <p:cNvSpPr txBox="1">
            <a:spLocks noGrp="1"/>
          </p:cNvSpPr>
          <p:nvPr>
            <p:ph type="title" idx="4294967295"/>
          </p:nvPr>
        </p:nvSpPr>
        <p:spPr>
          <a:xfrm>
            <a:off x="2876938" y="1894463"/>
            <a:ext cx="3562500" cy="57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endParaRPr sz="3020" b="1">
              <a:solidFill>
                <a:srgbClr val="FFFFFF"/>
              </a:solidFill>
            </a:endParaRPr>
          </a:p>
          <a:p>
            <a:pPr marL="0" lvl="0" indent="0" algn="l" rtl="0">
              <a:spcBef>
                <a:spcPts val="0"/>
              </a:spcBef>
              <a:spcAft>
                <a:spcPts val="0"/>
              </a:spcAft>
              <a:buSzPts val="990"/>
              <a:buNone/>
            </a:pPr>
            <a:endParaRPr sz="3020" b="1">
              <a:solidFill>
                <a:srgbClr val="FFFFFF"/>
              </a:solidFill>
            </a:endParaRPr>
          </a:p>
          <a:p>
            <a:pPr marL="0" lvl="0" indent="0" algn="l" rtl="0">
              <a:spcBef>
                <a:spcPts val="0"/>
              </a:spcBef>
              <a:spcAft>
                <a:spcPts val="0"/>
              </a:spcAft>
              <a:buSzPts val="990"/>
              <a:buNone/>
            </a:pPr>
            <a:endParaRPr sz="3020" b="1">
              <a:solidFill>
                <a:srgbClr val="FFFFFF"/>
              </a:solidFill>
            </a:endParaRPr>
          </a:p>
          <a:p>
            <a:pPr marL="0" lvl="0" indent="0" algn="ctr" rtl="0">
              <a:spcBef>
                <a:spcPts val="0"/>
              </a:spcBef>
              <a:spcAft>
                <a:spcPts val="0"/>
              </a:spcAft>
              <a:buSzPts val="990"/>
              <a:buNone/>
            </a:pPr>
            <a:endParaRPr sz="3020" b="1">
              <a:solidFill>
                <a:srgbClr val="FFFFFF"/>
              </a:solidFill>
            </a:endParaRPr>
          </a:p>
        </p:txBody>
      </p:sp>
      <p:sp>
        <p:nvSpPr>
          <p:cNvPr id="163" name="Google Shape;163;p21"/>
          <p:cNvSpPr txBox="1"/>
          <p:nvPr/>
        </p:nvSpPr>
        <p:spPr>
          <a:xfrm>
            <a:off x="1391450" y="1771753"/>
            <a:ext cx="60042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400"/>
              </a:spcAft>
              <a:buNone/>
            </a:pPr>
            <a:r>
              <a:rPr lang="en" sz="900" b="1">
                <a:solidFill>
                  <a:srgbClr val="FFFFFF"/>
                </a:solidFill>
              </a:rPr>
              <a:t> </a:t>
            </a:r>
            <a:r>
              <a:rPr lang="en" sz="2100" b="1" u="sng">
                <a:solidFill>
                  <a:srgbClr val="FFFFFF"/>
                </a:solidFill>
                <a:latin typeface="Proxima Nova"/>
                <a:ea typeface="Proxima Nova"/>
                <a:cs typeface="Proxima Nova"/>
                <a:sym typeface="Proxima Nov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https://msa-prediction.herokuapp.com</a:t>
            </a:r>
            <a:endParaRPr sz="900" b="1">
              <a:solidFill>
                <a:srgbClr val="FFFFFF"/>
              </a:solidFill>
            </a:endParaRPr>
          </a:p>
        </p:txBody>
      </p:sp>
      <p:pic>
        <p:nvPicPr>
          <p:cNvPr id="164" name="Google Shape;164;p21"/>
          <p:cNvPicPr preferRelativeResize="0"/>
          <p:nvPr/>
        </p:nvPicPr>
        <p:blipFill>
          <a:blip r:embed="rId4">
            <a:alphaModFix/>
          </a:blip>
          <a:stretch>
            <a:fillRect/>
          </a:stretch>
        </p:blipFill>
        <p:spPr>
          <a:xfrm>
            <a:off x="888225" y="593250"/>
            <a:ext cx="7539930" cy="972175"/>
          </a:xfrm>
          <a:prstGeom prst="rect">
            <a:avLst/>
          </a:prstGeom>
          <a:noFill/>
          <a:ln>
            <a:noFill/>
          </a:ln>
        </p:spPr>
      </p:pic>
      <p:sp>
        <p:nvSpPr>
          <p:cNvPr id="165" name="Google Shape;165;p21"/>
          <p:cNvSpPr txBox="1"/>
          <p:nvPr/>
        </p:nvSpPr>
        <p:spPr>
          <a:xfrm>
            <a:off x="1635300" y="739850"/>
            <a:ext cx="908400" cy="64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020" b="1">
              <a:solidFill>
                <a:srgbClr val="FFFFFF"/>
              </a:solidFill>
              <a:latin typeface="Proxima Nova"/>
              <a:ea typeface="Proxima Nova"/>
              <a:cs typeface="Proxima Nova"/>
              <a:sym typeface="Proxima Nova"/>
            </a:endParaRPr>
          </a:p>
        </p:txBody>
      </p:sp>
      <p:sp>
        <p:nvSpPr>
          <p:cNvPr id="166" name="Google Shape;166;p21"/>
          <p:cNvSpPr txBox="1"/>
          <p:nvPr/>
        </p:nvSpPr>
        <p:spPr>
          <a:xfrm>
            <a:off x="3924600" y="3165200"/>
            <a:ext cx="49782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highlight>
                  <a:srgbClr val="FFFFFF"/>
                </a:highlight>
                <a:latin typeface="Roboto"/>
                <a:ea typeface="Roboto"/>
                <a:cs typeface="Roboto"/>
                <a:sym typeface="Roboto"/>
              </a:rPr>
              <a:t>MetroGnomics is a data analysis tool to help forecast certain emergent conditions for metropolitan areas. </a:t>
            </a:r>
            <a:endParaRPr sz="1200">
              <a:highlight>
                <a:srgbClr val="FFFFFF"/>
              </a:highlight>
              <a:latin typeface="Roboto"/>
              <a:ea typeface="Roboto"/>
              <a:cs typeface="Roboto"/>
              <a:sym typeface="Roboto"/>
            </a:endParaRPr>
          </a:p>
          <a:p>
            <a:pPr marL="0" lvl="0" indent="0" algn="l" rtl="0">
              <a:spcBef>
                <a:spcPts val="0"/>
              </a:spcBef>
              <a:spcAft>
                <a:spcPts val="0"/>
              </a:spcAft>
              <a:buNone/>
            </a:pPr>
            <a:endParaRPr sz="1200">
              <a:highlight>
                <a:srgbClr val="FFFFFF"/>
              </a:highlight>
              <a:latin typeface="Roboto"/>
              <a:ea typeface="Roboto"/>
              <a:cs typeface="Roboto"/>
              <a:sym typeface="Roboto"/>
            </a:endParaRPr>
          </a:p>
          <a:p>
            <a:pPr marL="0" lvl="0" indent="0" algn="l" rtl="0">
              <a:spcBef>
                <a:spcPts val="0"/>
              </a:spcBef>
              <a:spcAft>
                <a:spcPts val="0"/>
              </a:spcAft>
              <a:buNone/>
            </a:pPr>
            <a:r>
              <a:rPr lang="en" sz="1200">
                <a:highlight>
                  <a:srgbClr val="FFFFFF"/>
                </a:highlight>
                <a:latin typeface="Roboto"/>
                <a:ea typeface="Roboto"/>
                <a:cs typeface="Roboto"/>
                <a:sym typeface="Roboto"/>
              </a:rPr>
              <a:t>An analytical model was used to project GDP, population, business applications, and various employment measures into the future.</a:t>
            </a:r>
            <a:endParaRPr sz="1200">
              <a:highlight>
                <a:srgbClr val="FFFFFF"/>
              </a:highlight>
              <a:latin typeface="Roboto"/>
              <a:ea typeface="Roboto"/>
              <a:cs typeface="Roboto"/>
              <a:sym typeface="Roboto"/>
            </a:endParaRPr>
          </a:p>
          <a:p>
            <a:pPr marL="0" lvl="0" indent="0" algn="l" rtl="0">
              <a:spcBef>
                <a:spcPts val="0"/>
              </a:spcBef>
              <a:spcAft>
                <a:spcPts val="0"/>
              </a:spcAft>
              <a:buNone/>
            </a:pPr>
            <a:endParaRPr sz="1200">
              <a:highlight>
                <a:srgbClr val="FFFFFF"/>
              </a:highlight>
              <a:latin typeface="Roboto"/>
              <a:ea typeface="Roboto"/>
              <a:cs typeface="Roboto"/>
              <a:sym typeface="Roboto"/>
            </a:endParaRPr>
          </a:p>
          <a:p>
            <a:pPr marL="0" lvl="0" indent="0" algn="l" rtl="0">
              <a:spcBef>
                <a:spcPts val="0"/>
              </a:spcBef>
              <a:spcAft>
                <a:spcPts val="0"/>
              </a:spcAft>
              <a:buNone/>
            </a:pPr>
            <a:r>
              <a:rPr lang="en" sz="1200">
                <a:highlight>
                  <a:srgbClr val="FFFFFF"/>
                </a:highlight>
                <a:latin typeface="Roboto"/>
                <a:ea typeface="Roboto"/>
                <a:cs typeface="Roboto"/>
                <a:sym typeface="Roboto"/>
              </a:rPr>
              <a:t> It uses historical data from government sources, and runs them through to produce a ranking score.</a:t>
            </a:r>
            <a:endParaRPr>
              <a:highlight>
                <a:srgbClr val="FFFFFF"/>
              </a:highlight>
            </a:endParaRP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1054</Words>
  <Application>Microsoft Office PowerPoint</Application>
  <PresentationFormat>On-screen Show (16:9)</PresentationFormat>
  <Paragraphs>141</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Proxima Nova</vt:lpstr>
      <vt:lpstr>Roboto</vt:lpstr>
      <vt:lpstr>Spearmint</vt:lpstr>
      <vt:lpstr>The MetroGnomes</vt:lpstr>
      <vt:lpstr>The Impact</vt:lpstr>
      <vt:lpstr>PowerPoint Presentation</vt:lpstr>
      <vt:lpstr>The Data</vt:lpstr>
      <vt:lpstr>PowerPoint Presentation</vt:lpstr>
      <vt:lpstr>PowerPoint Presentation</vt:lpstr>
      <vt:lpstr>Setting parameters with rolling forecast</vt:lpstr>
      <vt:lpstr>The Machine Learning Model     </vt:lpstr>
      <vt:lpstr>Customizable dashboard which will rank emerging cities to live in in 2024   </vt:lpstr>
      <vt:lpstr>PowerPoint Presentation</vt:lpstr>
      <vt:lpstr>Questions?</vt:lpstr>
      <vt:lpstr>Appendix</vt:lpstr>
      <vt:lpstr>Who Are the “Metro-Gnomes’: A team of student data scientists trying to solve one of the top questions by corporations, real estaters and millennials.  </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MetroGnomes</dc:title>
  <dc:creator>de Rohan, Catherine</dc:creator>
  <cp:lastModifiedBy>Windows User</cp:lastModifiedBy>
  <cp:revision>3</cp:revision>
  <dcterms:modified xsi:type="dcterms:W3CDTF">2021-03-08T05:51:18Z</dcterms:modified>
</cp:coreProperties>
</file>